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lice Bold" panose="020B0604020202020204" charset="0"/>
      <p:regular r:id="rId17"/>
    </p:embeddedFont>
    <p:embeddedFont>
      <p:font typeface="Bellota" panose="020B0604020202020204" charset="0"/>
      <p:regular r:id="rId18"/>
    </p:embeddedFont>
    <p:embeddedFont>
      <p:font typeface="Canva Sans" panose="020B0604020202020204" charset="0"/>
      <p:regular r:id="rId19"/>
    </p:embeddedFont>
    <p:embeddedFont>
      <p:font typeface="Canva Sa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svg"/><Relationship Id="rId7"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6.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8.svg"/><Relationship Id="rId7" Type="http://schemas.openxmlformats.org/officeDocument/2006/relationships/image" Target="../media/image9.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svg"/><Relationship Id="rId7" Type="http://schemas.openxmlformats.org/officeDocument/2006/relationships/image" Target="../media/image23.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alphaModFix amt="28000"/>
          </a:blip>
          <a:srcRect l="3996" t="3931" r="5277" b="3931"/>
          <a:stretch>
            <a:fillRect/>
          </a:stretch>
        </p:blipFill>
        <p:spPr>
          <a:xfrm>
            <a:off x="-213679" y="-371932"/>
            <a:ext cx="18501679" cy="10603930"/>
          </a:xfrm>
          <a:prstGeom prst="rect">
            <a:avLst/>
          </a:prstGeom>
        </p:spPr>
      </p:pic>
      <p:sp>
        <p:nvSpPr>
          <p:cNvPr id="3" name="TextBox 3"/>
          <p:cNvSpPr txBox="1"/>
          <p:nvPr/>
        </p:nvSpPr>
        <p:spPr>
          <a:xfrm>
            <a:off x="457200" y="1257300"/>
            <a:ext cx="16404366" cy="897682"/>
          </a:xfrm>
          <a:prstGeom prst="rect">
            <a:avLst/>
          </a:prstGeom>
        </p:spPr>
        <p:txBody>
          <a:bodyPr lIns="0" tIns="0" rIns="0" bIns="0" rtlCol="0" anchor="t">
            <a:spAutoFit/>
          </a:bodyPr>
          <a:lstStyle/>
          <a:p>
            <a:pPr algn="ctr">
              <a:lnSpc>
                <a:spcPts val="7000"/>
              </a:lnSpc>
            </a:pPr>
            <a:r>
              <a:rPr lang="en-US" sz="6000" b="1" dirty="0">
                <a:solidFill>
                  <a:srgbClr val="000000"/>
                </a:solidFill>
                <a:latin typeface="Bellota"/>
                <a:ea typeface="Bellota"/>
                <a:cs typeface="Bellota"/>
                <a:sym typeface="Bellota"/>
              </a:rPr>
              <a:t> Empower your Vision with our Expertise</a:t>
            </a:r>
          </a:p>
        </p:txBody>
      </p:sp>
      <p:sp>
        <p:nvSpPr>
          <p:cNvPr id="4" name="TextBox 4"/>
          <p:cNvSpPr txBox="1"/>
          <p:nvPr/>
        </p:nvSpPr>
        <p:spPr>
          <a:xfrm>
            <a:off x="-152400" y="-342900"/>
            <a:ext cx="17921693" cy="1044838"/>
          </a:xfrm>
          <a:prstGeom prst="rect">
            <a:avLst/>
          </a:prstGeom>
        </p:spPr>
        <p:txBody>
          <a:bodyPr lIns="0" tIns="0" rIns="0" bIns="0" rtlCol="0" anchor="t">
            <a:spAutoFit/>
          </a:bodyPr>
          <a:lstStyle/>
          <a:p>
            <a:pPr algn="ctr">
              <a:lnSpc>
                <a:spcPts val="8820"/>
              </a:lnSpc>
            </a:pPr>
            <a:r>
              <a:rPr lang="en-US" sz="6300" dirty="0">
                <a:solidFill>
                  <a:srgbClr val="000000"/>
                </a:solidFill>
                <a:latin typeface="Alice Bold"/>
                <a:ea typeface="Alice Bold"/>
                <a:cs typeface="Alice Bold"/>
                <a:sym typeface="Alice Bold"/>
              </a:rPr>
              <a:t>A Winning Digital Campaign for Conner MAC</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30447"/>
            <a:ext cx="14668500" cy="3323217"/>
          </a:xfrm>
          <a:prstGeom prst="rect">
            <a:avLst/>
          </a:prstGeom>
        </p:spPr>
        <p:txBody>
          <a:bodyPr wrap="square" lIns="0" tIns="0" rIns="0" bIns="0" rtlCol="0" anchor="t">
            <a:spAutoFit/>
          </a:bodyPr>
          <a:lstStyle/>
          <a:p>
            <a:pPr algn="l">
              <a:lnSpc>
                <a:spcPts val="3780"/>
              </a:lnSpc>
            </a:pPr>
            <a:endParaRPr dirty="0"/>
          </a:p>
          <a:p>
            <a:pPr algn="l">
              <a:lnSpc>
                <a:spcPts val="3780"/>
              </a:lnSpc>
            </a:pPr>
            <a:r>
              <a:rPr lang="en-US" sz="2700" dirty="0">
                <a:solidFill>
                  <a:srgbClr val="000000"/>
                </a:solidFill>
                <a:latin typeface="Canva Sans Bold"/>
                <a:ea typeface="Canva Sans Bold"/>
                <a:cs typeface="Canva Sans Bold"/>
                <a:sym typeface="Canva Sans Bold"/>
              </a:rPr>
              <a:t>Old and New Voters:</a:t>
            </a:r>
          </a:p>
          <a:p>
            <a:pPr algn="l">
              <a:lnSpc>
                <a:spcPts val="3780"/>
              </a:lnSpc>
            </a:pPr>
            <a:endParaRPr lang="en-US" sz="2700" dirty="0">
              <a:solidFill>
                <a:srgbClr val="000000"/>
              </a:solidFill>
              <a:latin typeface="Canva Sans Bold"/>
              <a:ea typeface="Canva Sans Bold"/>
              <a:cs typeface="Canva Sans Bold"/>
              <a:sym typeface="Canva Sans Bold"/>
            </a:endParaRPr>
          </a:p>
          <a:p>
            <a:pPr algn="l">
              <a:lnSpc>
                <a:spcPts val="2940"/>
              </a:lnSpc>
            </a:pPr>
            <a:r>
              <a:rPr lang="en-US" sz="2800" dirty="0">
                <a:solidFill>
                  <a:srgbClr val="000000"/>
                </a:solidFill>
                <a:ea typeface="Canva Sans Bold"/>
                <a:cs typeface="Canva Sans Bold"/>
                <a:sym typeface="Canva Sans Bold"/>
              </a:rPr>
              <a:t>Voters with older registrations tend to vote more frequently than newly registered voters. </a:t>
            </a:r>
          </a:p>
          <a:p>
            <a:pPr algn="l">
              <a:lnSpc>
                <a:spcPts val="2940"/>
              </a:lnSpc>
            </a:pPr>
            <a:endParaRPr lang="en-US" sz="2800" dirty="0">
              <a:solidFill>
                <a:srgbClr val="000000"/>
              </a:solidFill>
              <a:ea typeface="Canva Sans Bold"/>
              <a:cs typeface="Canva Sans Bold"/>
              <a:sym typeface="Canva Sans Bold"/>
            </a:endParaRPr>
          </a:p>
          <a:p>
            <a:pPr algn="l">
              <a:lnSpc>
                <a:spcPts val="2940"/>
              </a:lnSpc>
            </a:pPr>
            <a:r>
              <a:rPr lang="en-US" sz="2800" dirty="0">
                <a:solidFill>
                  <a:srgbClr val="000000"/>
                </a:solidFill>
                <a:ea typeface="Canva Sans Bold"/>
                <a:cs typeface="Canva Sans Bold"/>
                <a:sym typeface="Canva Sans Bold"/>
              </a:rPr>
              <a:t>Engaging both long-registered voters who have shown consistency and newly registered, tech-savvy young voters, who are highly responsive to digital media, can increase turnout and build long-term loyalty.</a:t>
            </a:r>
          </a:p>
        </p:txBody>
      </p:sp>
      <p:sp>
        <p:nvSpPr>
          <p:cNvPr id="3" name="Freeform 3"/>
          <p:cNvSpPr/>
          <p:nvPr/>
        </p:nvSpPr>
        <p:spPr>
          <a:xfrm>
            <a:off x="296583" y="2376183"/>
            <a:ext cx="732117" cy="307489"/>
          </a:xfrm>
          <a:custGeom>
            <a:avLst/>
            <a:gdLst/>
            <a:ahLst/>
            <a:cxnLst/>
            <a:rect l="l" t="t" r="r" b="b"/>
            <a:pathLst>
              <a:path w="732117" h="307489">
                <a:moveTo>
                  <a:pt x="0" y="0"/>
                </a:moveTo>
                <a:lnTo>
                  <a:pt x="732117" y="0"/>
                </a:lnTo>
                <a:lnTo>
                  <a:pt x="732117" y="307490"/>
                </a:lnTo>
                <a:lnTo>
                  <a:pt x="0" y="3074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0"/>
            <a:ext cx="5380720" cy="5400358"/>
          </a:xfrm>
          <a:custGeom>
            <a:avLst/>
            <a:gdLst/>
            <a:ahLst/>
            <a:cxnLst/>
            <a:rect l="l" t="t" r="r" b="b"/>
            <a:pathLst>
              <a:path w="5380720" h="5400358">
                <a:moveTo>
                  <a:pt x="0" y="0"/>
                </a:moveTo>
                <a:lnTo>
                  <a:pt x="5380720" y="0"/>
                </a:lnTo>
                <a:lnTo>
                  <a:pt x="5380720" y="5400358"/>
                </a:lnTo>
                <a:lnTo>
                  <a:pt x="0" y="5400358"/>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4889413" y="448310"/>
            <a:ext cx="538072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5. Voter Registration Age</a:t>
            </a:r>
          </a:p>
        </p:txBody>
      </p:sp>
      <p:sp>
        <p:nvSpPr>
          <p:cNvPr id="7" name="Freeform 7"/>
          <p:cNvSpPr/>
          <p:nvPr/>
        </p:nvSpPr>
        <p:spPr>
          <a:xfrm>
            <a:off x="8428565" y="-5739"/>
            <a:ext cx="6500089" cy="2689412"/>
          </a:xfrm>
          <a:custGeom>
            <a:avLst/>
            <a:gdLst/>
            <a:ahLst/>
            <a:cxnLst/>
            <a:rect l="l" t="t" r="r" b="b"/>
            <a:pathLst>
              <a:path w="6500089" h="2689412">
                <a:moveTo>
                  <a:pt x="0" y="0"/>
                </a:moveTo>
                <a:lnTo>
                  <a:pt x="6500089" y="0"/>
                </a:lnTo>
                <a:lnTo>
                  <a:pt x="6500089" y="2689412"/>
                </a:lnTo>
                <a:lnTo>
                  <a:pt x="0" y="2689412"/>
                </a:lnTo>
                <a:lnTo>
                  <a:pt x="0" y="0"/>
                </a:lnTo>
                <a:close/>
              </a:path>
            </a:pathLst>
          </a:custGeom>
          <a:blipFill>
            <a:blip r:embed="rId6">
              <a:alphaModFix amt="17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5">
            <a:extLst>
              <a:ext uri="{FF2B5EF4-FFF2-40B4-BE49-F238E27FC236}">
                <a16:creationId xmlns:a16="http://schemas.microsoft.com/office/drawing/2014/main" id="{434AC818-9C62-7A46-E8DD-65B43F14E9D5}"/>
              </a:ext>
            </a:extLst>
          </p:cNvPr>
          <p:cNvSpPr txBox="1"/>
          <p:nvPr/>
        </p:nvSpPr>
        <p:spPr>
          <a:xfrm>
            <a:off x="1499413" y="9383822"/>
            <a:ext cx="10179196" cy="454868"/>
          </a:xfrm>
          <a:prstGeom prst="rect">
            <a:avLst/>
          </a:prstGeom>
        </p:spPr>
        <p:txBody>
          <a:bodyPr wrap="square" lIns="0" tIns="0" rIns="0" bIns="0" rtlCol="0" anchor="t">
            <a:spAutoFit/>
          </a:bodyPr>
          <a:lstStyle/>
          <a:p>
            <a:pPr algn="ctr">
              <a:lnSpc>
                <a:spcPts val="3780"/>
              </a:lnSpc>
            </a:pPr>
            <a:r>
              <a:rPr lang="en-US" sz="2700" dirty="0">
                <a:solidFill>
                  <a:srgbClr val="000000"/>
                </a:solidFill>
                <a:latin typeface="Canva Sans"/>
                <a:ea typeface="Canva Sans"/>
                <a:cs typeface="Canva Sans"/>
                <a:sym typeface="Canva Sans"/>
              </a:rPr>
              <a:t>Fig 5: Average voting frequency by  Official registration Year</a:t>
            </a:r>
          </a:p>
        </p:txBody>
      </p:sp>
      <p:pic>
        <p:nvPicPr>
          <p:cNvPr id="10" name="Picture 9" descr="A graph showing the growth of the company's official registration year&#10;&#10;Description automatically generated">
            <a:extLst>
              <a:ext uri="{FF2B5EF4-FFF2-40B4-BE49-F238E27FC236}">
                <a16:creationId xmlns:a16="http://schemas.microsoft.com/office/drawing/2014/main" id="{F2E49D52-D49C-7FB8-D829-B88718AED4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962" y="4740305"/>
            <a:ext cx="15659638" cy="46435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3466" y="-1519869"/>
            <a:ext cx="10813852" cy="2868289"/>
          </a:xfrm>
          <a:prstGeom prst="rect">
            <a:avLst/>
          </a:prstGeom>
        </p:spPr>
        <p:txBody>
          <a:bodyPr lIns="0" tIns="0" rIns="0" bIns="0" rtlCol="0" anchor="t">
            <a:spAutoFit/>
          </a:bodyPr>
          <a:lstStyle/>
          <a:p>
            <a:pPr algn="ctr">
              <a:lnSpc>
                <a:spcPts val="12880"/>
              </a:lnSpc>
            </a:pPr>
            <a:endParaRPr/>
          </a:p>
          <a:p>
            <a:pPr algn="ctr">
              <a:lnSpc>
                <a:spcPts val="10080"/>
              </a:lnSpc>
            </a:pPr>
            <a:r>
              <a:rPr lang="en-US" sz="7200">
                <a:solidFill>
                  <a:srgbClr val="000000"/>
                </a:solidFill>
                <a:latin typeface="Canva Sans Bold"/>
                <a:ea typeface="Canva Sans Bold"/>
                <a:cs typeface="Canva Sans Bold"/>
                <a:sym typeface="Canva Sans Bold"/>
              </a:rPr>
              <a:t>Strategies and Channels</a:t>
            </a:r>
          </a:p>
        </p:txBody>
      </p:sp>
      <p:sp>
        <p:nvSpPr>
          <p:cNvPr id="3" name="TextBox 3"/>
          <p:cNvSpPr txBox="1"/>
          <p:nvPr/>
        </p:nvSpPr>
        <p:spPr>
          <a:xfrm>
            <a:off x="114002" y="1614782"/>
            <a:ext cx="18059995"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To maximize reach and engagement, we propose a strategic mix of streaming services,</a:t>
            </a:r>
          </a:p>
          <a:p>
            <a:pPr algn="l">
              <a:lnSpc>
                <a:spcPts val="4759"/>
              </a:lnSpc>
            </a:pPr>
            <a:r>
              <a:rPr lang="en-US" sz="3399">
                <a:solidFill>
                  <a:srgbClr val="000000"/>
                </a:solidFill>
                <a:latin typeface="Canva Sans Bold"/>
                <a:ea typeface="Canva Sans Bold"/>
                <a:cs typeface="Canva Sans Bold"/>
                <a:sym typeface="Canva Sans Bold"/>
              </a:rPr>
              <a:t>search, video, and banner advertising. Here’s the detailed plan:</a:t>
            </a:r>
          </a:p>
        </p:txBody>
      </p:sp>
      <p:sp>
        <p:nvSpPr>
          <p:cNvPr id="4" name="TextBox 4"/>
          <p:cNvSpPr txBox="1"/>
          <p:nvPr/>
        </p:nvSpPr>
        <p:spPr>
          <a:xfrm>
            <a:off x="1028700" y="3061947"/>
            <a:ext cx="16878300" cy="7220246"/>
          </a:xfrm>
          <a:prstGeom prst="rect">
            <a:avLst/>
          </a:prstGeom>
        </p:spPr>
        <p:txBody>
          <a:bodyPr wrap="square" lIns="0" tIns="0" rIns="0" bIns="0" rtlCol="0" anchor="t">
            <a:spAutoFit/>
          </a:bodyPr>
          <a:lstStyle/>
          <a:p>
            <a:pPr marL="514350" indent="-514350" algn="l">
              <a:lnSpc>
                <a:spcPts val="4759"/>
              </a:lnSpc>
              <a:buAutoNum type="arabicPeriod"/>
            </a:pPr>
            <a:r>
              <a:rPr lang="en-US" sz="3399" dirty="0">
                <a:solidFill>
                  <a:srgbClr val="000000"/>
                </a:solidFill>
                <a:latin typeface="Canva Sans Bold"/>
                <a:ea typeface="Canva Sans Bold"/>
                <a:cs typeface="Canva Sans Bold"/>
                <a:sym typeface="Canva Sans Bold"/>
              </a:rPr>
              <a:t>Streaming Services (OTT) Advertising:</a:t>
            </a:r>
          </a:p>
          <a:p>
            <a:pPr marL="514350" indent="-514350" algn="l">
              <a:lnSpc>
                <a:spcPts val="4759"/>
              </a:lnSpc>
              <a:buAutoNum type="arabicPeriod"/>
            </a:pPr>
            <a:endParaRPr lang="en-US" sz="3399" dirty="0">
              <a:solidFill>
                <a:srgbClr val="000000"/>
              </a:solidFill>
              <a:latin typeface="Canva Sans Bold"/>
              <a:ea typeface="Canva Sans Bold"/>
              <a:cs typeface="Canva Sans Bold"/>
              <a:sym typeface="Canva Sans Bold"/>
            </a:endParaRPr>
          </a:p>
          <a:p>
            <a:pPr algn="l">
              <a:lnSpc>
                <a:spcPts val="4759"/>
              </a:lnSpc>
            </a:pPr>
            <a:r>
              <a:rPr lang="en-US" sz="3399" dirty="0">
                <a:solidFill>
                  <a:srgbClr val="000000"/>
                </a:solidFill>
                <a:latin typeface="Canva Sans"/>
                <a:ea typeface="Canva Sans"/>
                <a:cs typeface="Canva Sans"/>
                <a:sym typeface="Canva Sans"/>
              </a:rPr>
              <a:t>       </a:t>
            </a:r>
            <a:r>
              <a:rPr lang="en-US" sz="3399" dirty="0">
                <a:solidFill>
                  <a:srgbClr val="000000"/>
                </a:solidFill>
                <a:latin typeface="Canva Sans Bold"/>
                <a:ea typeface="Canva Sans Bold"/>
                <a:cs typeface="Canva Sans Bold"/>
                <a:sym typeface="Canva Sans Bold"/>
              </a:rPr>
              <a:t>Target Audience:</a:t>
            </a:r>
            <a:r>
              <a:rPr lang="en-US" sz="3399" dirty="0">
                <a:solidFill>
                  <a:srgbClr val="000000"/>
                </a:solidFill>
                <a:latin typeface="Canva Sans"/>
                <a:ea typeface="Canva Sans"/>
                <a:cs typeface="Canva Sans"/>
                <a:sym typeface="Canva Sans"/>
              </a:rPr>
              <a:t> Highly educated, high-income individuals, and</a:t>
            </a:r>
          </a:p>
          <a:p>
            <a:pPr algn="l">
              <a:lnSpc>
                <a:spcPts val="4759"/>
              </a:lnSpc>
            </a:pPr>
            <a:r>
              <a:rPr lang="en-US" sz="3399" dirty="0">
                <a:solidFill>
                  <a:srgbClr val="000000"/>
                </a:solidFill>
                <a:latin typeface="Canva Sans"/>
                <a:ea typeface="Canva Sans"/>
                <a:cs typeface="Canva Sans"/>
                <a:sym typeface="Canva Sans"/>
              </a:rPr>
              <a:t>        households with children.</a:t>
            </a:r>
          </a:p>
          <a:p>
            <a:pPr algn="l">
              <a:lnSpc>
                <a:spcPts val="4759"/>
              </a:lnSpc>
            </a:pPr>
            <a:r>
              <a:rPr lang="en-US" sz="3399" b="1" dirty="0">
                <a:solidFill>
                  <a:srgbClr val="000000"/>
                </a:solidFill>
                <a:latin typeface="Canva Sans"/>
                <a:ea typeface="Canva Sans"/>
                <a:cs typeface="Canva Sans"/>
                <a:sym typeface="Canva Sans"/>
              </a:rPr>
              <a:t>       Ad Types: </a:t>
            </a:r>
            <a:r>
              <a:rPr lang="en-US" sz="3399" dirty="0">
                <a:solidFill>
                  <a:srgbClr val="000000"/>
                </a:solidFill>
                <a:latin typeface="Canva Sans"/>
                <a:ea typeface="Canva Sans"/>
                <a:cs typeface="Canva Sans"/>
                <a:sym typeface="Canva Sans"/>
              </a:rPr>
              <a:t>Family-oriented messages highlighting Conner Mac’s policies </a:t>
            </a:r>
          </a:p>
          <a:p>
            <a:pPr algn="l">
              <a:lnSpc>
                <a:spcPts val="4759"/>
              </a:lnSpc>
            </a:pPr>
            <a:r>
              <a:rPr lang="en-US" sz="3399" dirty="0">
                <a:solidFill>
                  <a:srgbClr val="000000"/>
                </a:solidFill>
                <a:latin typeface="Canva Sans"/>
                <a:ea typeface="Canva Sans"/>
                <a:cs typeface="Canva Sans"/>
                <a:sym typeface="Canva Sans"/>
              </a:rPr>
              <a:t>       on education, healthcare, and economic stability on platforms like Hulu,</a:t>
            </a:r>
          </a:p>
          <a:p>
            <a:pPr algn="l">
              <a:lnSpc>
                <a:spcPts val="4759"/>
              </a:lnSpc>
            </a:pPr>
            <a:r>
              <a:rPr lang="en-US" sz="3399" dirty="0">
                <a:solidFill>
                  <a:srgbClr val="000000"/>
                </a:solidFill>
                <a:latin typeface="Canva Sans"/>
                <a:ea typeface="Canva Sans"/>
                <a:cs typeface="Canva Sans"/>
                <a:sym typeface="Canva Sans"/>
              </a:rPr>
              <a:t>       Roku, and YouTube TV.</a:t>
            </a:r>
          </a:p>
          <a:p>
            <a:pPr algn="l">
              <a:lnSpc>
                <a:spcPts val="4759"/>
              </a:lnSpc>
            </a:pPr>
            <a:r>
              <a:rPr lang="en-US" sz="3399" dirty="0">
                <a:solidFill>
                  <a:srgbClr val="000000"/>
                </a:solidFill>
                <a:latin typeface="Canva Sans"/>
                <a:ea typeface="Canva Sans"/>
                <a:cs typeface="Canva Sans"/>
                <a:sym typeface="Canva Sans"/>
              </a:rPr>
              <a:t>        </a:t>
            </a:r>
            <a:r>
              <a:rPr lang="en-US" sz="3399" dirty="0">
                <a:solidFill>
                  <a:srgbClr val="000000"/>
                </a:solidFill>
                <a:latin typeface="Canva Sans Bold"/>
                <a:ea typeface="Canva Sans Bold"/>
                <a:cs typeface="Canva Sans Bold"/>
                <a:sym typeface="Canva Sans Bold"/>
              </a:rPr>
              <a:t>Budget Allocation:</a:t>
            </a:r>
            <a:r>
              <a:rPr lang="en-US" sz="3399" dirty="0">
                <a:solidFill>
                  <a:srgbClr val="000000"/>
                </a:solidFill>
                <a:latin typeface="Canva Sans"/>
                <a:ea typeface="Canva Sans"/>
                <a:cs typeface="Canva Sans"/>
                <a:sym typeface="Canva Sans"/>
              </a:rPr>
              <a:t> $400,000 for 10 million impressions.</a:t>
            </a:r>
          </a:p>
          <a:p>
            <a:pPr algn="l">
              <a:lnSpc>
                <a:spcPts val="4759"/>
              </a:lnSpc>
            </a:pPr>
            <a:r>
              <a:rPr lang="en-US" sz="3399" dirty="0">
                <a:solidFill>
                  <a:srgbClr val="000000"/>
                </a:solidFill>
                <a:latin typeface="Canva Sans"/>
                <a:ea typeface="Canva Sans"/>
                <a:cs typeface="Canva Sans"/>
                <a:sym typeface="Canva Sans"/>
              </a:rPr>
              <a:t>       </a:t>
            </a:r>
            <a:r>
              <a:rPr lang="en-US" sz="3399" dirty="0">
                <a:solidFill>
                  <a:srgbClr val="000000"/>
                </a:solidFill>
                <a:latin typeface="Canva Sans Bold"/>
                <a:ea typeface="Canva Sans Bold"/>
                <a:cs typeface="Canva Sans Bold"/>
                <a:sym typeface="Canva Sans Bold"/>
              </a:rPr>
              <a:t>Rationale:</a:t>
            </a:r>
            <a:r>
              <a:rPr lang="en-US" sz="3399" dirty="0">
                <a:solidFill>
                  <a:srgbClr val="000000"/>
                </a:solidFill>
                <a:latin typeface="Canva Sans"/>
                <a:ea typeface="Canva Sans"/>
                <a:cs typeface="Canva Sans"/>
                <a:sym typeface="Canva Sans"/>
              </a:rPr>
              <a:t> Streaming adverts on OTT platforms are highly effective for</a:t>
            </a:r>
          </a:p>
          <a:p>
            <a:pPr algn="l">
              <a:lnSpc>
                <a:spcPts val="4759"/>
              </a:lnSpc>
            </a:pPr>
            <a:r>
              <a:rPr lang="en-US" sz="3399" dirty="0">
                <a:solidFill>
                  <a:srgbClr val="000000"/>
                </a:solidFill>
                <a:latin typeface="Canva Sans"/>
                <a:ea typeface="Canva Sans"/>
                <a:cs typeface="Canva Sans"/>
                <a:sym typeface="Canva Sans"/>
              </a:rPr>
              <a:t>       targeting young, high-income, and highly educated households. The use</a:t>
            </a:r>
          </a:p>
          <a:p>
            <a:pPr algn="l">
              <a:lnSpc>
                <a:spcPts val="4759"/>
              </a:lnSpc>
            </a:pPr>
            <a:r>
              <a:rPr lang="en-US" sz="3399" dirty="0">
                <a:solidFill>
                  <a:srgbClr val="000000"/>
                </a:solidFill>
                <a:latin typeface="Canva Sans"/>
                <a:ea typeface="Canva Sans"/>
                <a:cs typeface="Canva Sans"/>
                <a:sym typeface="Canva Sans"/>
              </a:rPr>
              <a:t>       of testimonials and endorsements from relatable figures is also important.</a:t>
            </a:r>
          </a:p>
          <a:p>
            <a:pPr algn="l">
              <a:lnSpc>
                <a:spcPts val="3500"/>
              </a:lnSpc>
            </a:pPr>
            <a:endParaRPr lang="en-US" sz="3399" dirty="0">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2247900"/>
            <a:ext cx="15938203" cy="4883068"/>
          </a:xfrm>
          <a:prstGeom prst="rect">
            <a:avLst/>
          </a:prstGeom>
        </p:spPr>
        <p:txBody>
          <a:bodyPr lIns="0" tIns="0" rIns="0" bIns="0" rtlCol="0" anchor="t">
            <a:spAutoFit/>
          </a:bodyPr>
          <a:lstStyle/>
          <a:p>
            <a:pPr algn="l">
              <a:lnSpc>
                <a:spcPts val="4759"/>
              </a:lnSpc>
            </a:pPr>
            <a:r>
              <a:rPr lang="en-US" sz="3399" dirty="0">
                <a:solidFill>
                  <a:srgbClr val="000000"/>
                </a:solidFill>
                <a:latin typeface="Canva Sans"/>
                <a:ea typeface="Canva Sans"/>
                <a:cs typeface="Canva Sans"/>
                <a:sym typeface="Canva Sans"/>
              </a:rPr>
              <a:t>      </a:t>
            </a:r>
            <a:r>
              <a:rPr lang="en-US" sz="3399" dirty="0">
                <a:solidFill>
                  <a:srgbClr val="000000"/>
                </a:solidFill>
                <a:latin typeface="Canva Sans Bold"/>
                <a:ea typeface="Canva Sans Bold"/>
                <a:cs typeface="Canva Sans Bold"/>
                <a:sym typeface="Canva Sans Bold"/>
              </a:rPr>
              <a:t>Target Audience</a:t>
            </a:r>
            <a:r>
              <a:rPr lang="en-US" sz="3399" dirty="0">
                <a:solidFill>
                  <a:srgbClr val="000000"/>
                </a:solidFill>
                <a:latin typeface="Canva Sans"/>
                <a:ea typeface="Canva Sans"/>
                <a:cs typeface="Canva Sans"/>
                <a:sym typeface="Canva Sans"/>
              </a:rPr>
              <a:t>: All identified segments, focusing on high-frequency</a:t>
            </a:r>
          </a:p>
          <a:p>
            <a:pPr algn="l">
              <a:lnSpc>
                <a:spcPts val="4759"/>
              </a:lnSpc>
            </a:pPr>
            <a:r>
              <a:rPr lang="en-US" sz="3399" dirty="0">
                <a:solidFill>
                  <a:srgbClr val="000000"/>
                </a:solidFill>
                <a:latin typeface="Canva Sans"/>
                <a:ea typeface="Canva Sans"/>
                <a:cs typeface="Canva Sans"/>
                <a:sym typeface="Canva Sans"/>
              </a:rPr>
              <a:t>      voters and undecided independents.</a:t>
            </a:r>
          </a:p>
          <a:p>
            <a:pPr algn="l">
              <a:lnSpc>
                <a:spcPts val="4759"/>
              </a:lnSpc>
            </a:pPr>
            <a:r>
              <a:rPr lang="en-US" sz="3399" dirty="0">
                <a:solidFill>
                  <a:srgbClr val="000000"/>
                </a:solidFill>
                <a:latin typeface="Canva Sans"/>
                <a:ea typeface="Canva Sans"/>
                <a:cs typeface="Canva Sans"/>
                <a:sym typeface="Canva Sans"/>
              </a:rPr>
              <a:t>      </a:t>
            </a:r>
            <a:r>
              <a:rPr lang="en-US" sz="3399" dirty="0">
                <a:solidFill>
                  <a:srgbClr val="000000"/>
                </a:solidFill>
                <a:latin typeface="Canva Sans Bold"/>
                <a:ea typeface="Canva Sans Bold"/>
                <a:cs typeface="Canva Sans Bold"/>
                <a:sym typeface="Canva Sans Bold"/>
              </a:rPr>
              <a:t>Ad Types</a:t>
            </a:r>
            <a:r>
              <a:rPr lang="en-US" sz="3399" dirty="0">
                <a:solidFill>
                  <a:srgbClr val="000000"/>
                </a:solidFill>
                <a:latin typeface="Canva Sans"/>
                <a:ea typeface="Canva Sans"/>
                <a:cs typeface="Canva Sans"/>
                <a:sym typeface="Canva Sans"/>
              </a:rPr>
              <a:t>: Text ads on Google and Bing promoting voting information,</a:t>
            </a:r>
          </a:p>
          <a:p>
            <a:pPr algn="l">
              <a:lnSpc>
                <a:spcPts val="4759"/>
              </a:lnSpc>
            </a:pPr>
            <a:r>
              <a:rPr lang="en-US" sz="3399" dirty="0">
                <a:solidFill>
                  <a:srgbClr val="000000"/>
                </a:solidFill>
                <a:latin typeface="Canva Sans"/>
                <a:ea typeface="Canva Sans"/>
                <a:cs typeface="Canva Sans"/>
                <a:sym typeface="Canva Sans"/>
              </a:rPr>
              <a:t>     Conner Mac’s stances, and local event participation.</a:t>
            </a:r>
          </a:p>
          <a:p>
            <a:pPr algn="l">
              <a:lnSpc>
                <a:spcPts val="4759"/>
              </a:lnSpc>
            </a:pPr>
            <a:r>
              <a:rPr lang="en-US" sz="3399" dirty="0">
                <a:solidFill>
                  <a:srgbClr val="000000"/>
                </a:solidFill>
                <a:latin typeface="Canva Sans"/>
                <a:ea typeface="Canva Sans"/>
                <a:cs typeface="Canva Sans"/>
                <a:sym typeface="Canva Sans"/>
              </a:rPr>
              <a:t>     </a:t>
            </a:r>
            <a:r>
              <a:rPr lang="en-US" sz="3399" dirty="0">
                <a:solidFill>
                  <a:srgbClr val="000000"/>
                </a:solidFill>
                <a:latin typeface="Canva Sans Bold"/>
                <a:ea typeface="Canva Sans Bold"/>
                <a:cs typeface="Canva Sans Bold"/>
                <a:sym typeface="Canva Sans Bold"/>
              </a:rPr>
              <a:t>Budget Allocation:</a:t>
            </a:r>
            <a:r>
              <a:rPr lang="en-US" sz="3399" dirty="0">
                <a:solidFill>
                  <a:srgbClr val="000000"/>
                </a:solidFill>
                <a:latin typeface="Canva Sans"/>
                <a:ea typeface="Canva Sans"/>
                <a:cs typeface="Canva Sans"/>
                <a:sym typeface="Canva Sans"/>
              </a:rPr>
              <a:t> $200,000 (Pay-per-click model).</a:t>
            </a:r>
          </a:p>
          <a:p>
            <a:pPr algn="l">
              <a:lnSpc>
                <a:spcPts val="4759"/>
              </a:lnSpc>
            </a:pPr>
            <a:r>
              <a:rPr lang="en-US" sz="3399" dirty="0">
                <a:solidFill>
                  <a:srgbClr val="000000"/>
                </a:solidFill>
                <a:latin typeface="Canva Sans"/>
                <a:ea typeface="Canva Sans"/>
                <a:cs typeface="Canva Sans"/>
                <a:sym typeface="Canva Sans"/>
              </a:rPr>
              <a:t>     </a:t>
            </a:r>
            <a:r>
              <a:rPr lang="en-US" sz="3399" dirty="0">
                <a:solidFill>
                  <a:srgbClr val="000000"/>
                </a:solidFill>
                <a:latin typeface="Canva Sans Bold"/>
                <a:ea typeface="Canva Sans Bold"/>
                <a:cs typeface="Canva Sans Bold"/>
                <a:sym typeface="Canva Sans Bold"/>
              </a:rPr>
              <a:t>Rationale: </a:t>
            </a:r>
            <a:r>
              <a:rPr lang="en-US" sz="3399" dirty="0">
                <a:solidFill>
                  <a:srgbClr val="000000"/>
                </a:solidFill>
                <a:latin typeface="Canva Sans"/>
                <a:ea typeface="Canva Sans"/>
                <a:cs typeface="Canva Sans"/>
                <a:sym typeface="Canva Sans"/>
              </a:rPr>
              <a:t>Search adverts will target all identified segments, promoting</a:t>
            </a:r>
          </a:p>
          <a:p>
            <a:pPr algn="l">
              <a:lnSpc>
                <a:spcPts val="4759"/>
              </a:lnSpc>
            </a:pPr>
            <a:r>
              <a:rPr lang="en-US" sz="3399" dirty="0">
                <a:solidFill>
                  <a:srgbClr val="000000"/>
                </a:solidFill>
                <a:latin typeface="Canva Sans"/>
                <a:ea typeface="Canva Sans"/>
                <a:cs typeface="Canva Sans"/>
                <a:sym typeface="Canva Sans"/>
              </a:rPr>
              <a:t>     voting information and addressing specific issues these voters care about, such as economic policies and social justice.</a:t>
            </a:r>
          </a:p>
        </p:txBody>
      </p:sp>
      <p:sp>
        <p:nvSpPr>
          <p:cNvPr id="3" name="TextBox 3"/>
          <p:cNvSpPr txBox="1"/>
          <p:nvPr/>
        </p:nvSpPr>
        <p:spPr>
          <a:xfrm>
            <a:off x="1600200" y="987524"/>
            <a:ext cx="6405960" cy="828040"/>
          </a:xfrm>
          <a:prstGeom prst="rect">
            <a:avLst/>
          </a:prstGeom>
        </p:spPr>
        <p:txBody>
          <a:bodyPr lIns="0" tIns="0" rIns="0" bIns="0" rtlCol="0" anchor="t">
            <a:spAutoFit/>
          </a:bodyPr>
          <a:lstStyle/>
          <a:p>
            <a:pPr algn="ctr">
              <a:lnSpc>
                <a:spcPts val="6860"/>
              </a:lnSpc>
            </a:pPr>
            <a:r>
              <a:rPr lang="en-US" sz="4900" dirty="0">
                <a:solidFill>
                  <a:srgbClr val="000000"/>
                </a:solidFill>
                <a:latin typeface="Canva Sans Bold"/>
                <a:ea typeface="Canva Sans Bold"/>
                <a:cs typeface="Canva Sans Bold"/>
                <a:sym typeface="Canva Sans Bold"/>
              </a:rPr>
              <a:t>2. Search Advertising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8200" y="809557"/>
            <a:ext cx="17144999" cy="9168023"/>
          </a:xfrm>
          <a:prstGeom prst="rect">
            <a:avLst/>
          </a:prstGeom>
        </p:spPr>
        <p:txBody>
          <a:bodyPr wrap="square" lIns="0" tIns="0" rIns="0" bIns="0" rtlCol="0" anchor="t">
            <a:spAutoFit/>
          </a:bodyPr>
          <a:lstStyle/>
          <a:p>
            <a:pPr algn="l">
              <a:lnSpc>
                <a:spcPts val="3921"/>
              </a:lnSpc>
              <a:spcBef>
                <a:spcPct val="0"/>
              </a:spcBef>
            </a:pPr>
            <a:r>
              <a:rPr lang="en-US" sz="3600" dirty="0">
                <a:solidFill>
                  <a:srgbClr val="000000"/>
                </a:solidFill>
                <a:latin typeface="Canva Sans Bold"/>
                <a:ea typeface="Canva Sans Bold"/>
                <a:cs typeface="Canva Sans Bold"/>
                <a:sym typeface="Canva Sans Bold"/>
              </a:rPr>
              <a:t>3. Video Advertising</a:t>
            </a:r>
            <a:r>
              <a:rPr lang="en-US" sz="3600" dirty="0">
                <a:solidFill>
                  <a:srgbClr val="000000"/>
                </a:solidFill>
                <a:latin typeface="Canva Sans"/>
                <a:ea typeface="Canva Sans"/>
                <a:cs typeface="Canva Sans"/>
                <a:sym typeface="Canva Sans"/>
              </a:rPr>
              <a:t>:</a:t>
            </a:r>
          </a:p>
          <a:p>
            <a:pPr algn="l">
              <a:lnSpc>
                <a:spcPts val="3921"/>
              </a:lnSpc>
              <a:spcBef>
                <a:spcPct val="0"/>
              </a:spcBef>
            </a:pPr>
            <a:endParaRPr lang="en-US" sz="3600" dirty="0">
              <a:solidFill>
                <a:srgbClr val="000000"/>
              </a:solidFill>
              <a:latin typeface="Canva Sans"/>
              <a:ea typeface="Canva Sans"/>
              <a:cs typeface="Canva Sans"/>
              <a:sym typeface="Canva Sans"/>
            </a:endParaRPr>
          </a:p>
          <a:p>
            <a:pPr algn="l">
              <a:lnSpc>
                <a:spcPts val="3340"/>
              </a:lnSpc>
              <a:spcBef>
                <a:spcPct val="0"/>
              </a:spcBef>
            </a:pPr>
            <a:r>
              <a:rPr lang="en-US" sz="2386" dirty="0">
                <a:solidFill>
                  <a:srgbClr val="000000"/>
                </a:solidFill>
                <a:latin typeface="Canva Sans"/>
                <a:ea typeface="Canva Sans"/>
                <a:cs typeface="Canva Sans"/>
                <a:sym typeface="Canva Sans"/>
              </a:rPr>
              <a:t>o</a:t>
            </a:r>
            <a:r>
              <a:rPr lang="en-US" sz="2386" dirty="0">
                <a:solidFill>
                  <a:srgbClr val="000000"/>
                </a:solidFill>
                <a:latin typeface="Canva Sans Bold"/>
                <a:ea typeface="Canva Sans Bold"/>
                <a:cs typeface="Canva Sans Bold"/>
                <a:sym typeface="Canva Sans Bold"/>
              </a:rPr>
              <a:t> Target Audience:</a:t>
            </a:r>
            <a:r>
              <a:rPr lang="en-US" sz="2386" dirty="0">
                <a:solidFill>
                  <a:srgbClr val="000000"/>
                </a:solidFill>
                <a:latin typeface="Canva Sans"/>
                <a:ea typeface="Canva Sans"/>
                <a:cs typeface="Canva Sans"/>
                <a:sym typeface="Canva Sans"/>
              </a:rPr>
              <a:t> Women, ethnic groups, and educated individuals.</a:t>
            </a:r>
          </a:p>
          <a:p>
            <a:pPr algn="l">
              <a:lnSpc>
                <a:spcPts val="3340"/>
              </a:lnSpc>
              <a:spcBef>
                <a:spcPct val="0"/>
              </a:spcBef>
            </a:pPr>
            <a:r>
              <a:rPr lang="en-US" sz="2386" dirty="0">
                <a:solidFill>
                  <a:srgbClr val="000000"/>
                </a:solidFill>
                <a:latin typeface="Canva Sans Bold"/>
                <a:ea typeface="Canva Sans Bold"/>
                <a:cs typeface="Canva Sans Bold"/>
                <a:sym typeface="Canva Sans Bold"/>
              </a:rPr>
              <a:t>o Ad Types: </a:t>
            </a:r>
            <a:r>
              <a:rPr lang="en-US" sz="2386" dirty="0">
                <a:solidFill>
                  <a:srgbClr val="000000"/>
                </a:solidFill>
                <a:latin typeface="Canva Sans"/>
                <a:ea typeface="Canva Sans"/>
                <a:cs typeface="Canva Sans"/>
                <a:sym typeface="Canva Sans"/>
              </a:rPr>
              <a:t>Short, impactful videos on YouTube and social media platforms featuring endorsements, policy highlights, and calls to action.</a:t>
            </a:r>
          </a:p>
          <a:p>
            <a:pPr algn="l">
              <a:lnSpc>
                <a:spcPts val="3340"/>
              </a:lnSpc>
              <a:spcBef>
                <a:spcPct val="0"/>
              </a:spcBef>
            </a:pPr>
            <a:r>
              <a:rPr lang="en-US" sz="2386" dirty="0">
                <a:solidFill>
                  <a:srgbClr val="000000"/>
                </a:solidFill>
                <a:latin typeface="Canva Sans Bold"/>
                <a:ea typeface="Canva Sans Bold"/>
                <a:cs typeface="Canva Sans Bold"/>
                <a:sym typeface="Canva Sans Bold"/>
              </a:rPr>
              <a:t>o Budget Allocation:</a:t>
            </a:r>
            <a:r>
              <a:rPr lang="en-US" sz="2386" dirty="0">
                <a:solidFill>
                  <a:srgbClr val="000000"/>
                </a:solidFill>
                <a:latin typeface="Canva Sans"/>
                <a:ea typeface="Canva Sans"/>
                <a:cs typeface="Canva Sans"/>
                <a:sym typeface="Canva Sans"/>
              </a:rPr>
              <a:t> $300,000 for 15 million impressions.</a:t>
            </a:r>
          </a:p>
          <a:p>
            <a:pPr algn="l">
              <a:lnSpc>
                <a:spcPts val="3340"/>
              </a:lnSpc>
              <a:spcBef>
                <a:spcPct val="0"/>
              </a:spcBef>
            </a:pPr>
            <a:r>
              <a:rPr lang="en-US" sz="2386" dirty="0">
                <a:solidFill>
                  <a:srgbClr val="000000"/>
                </a:solidFill>
                <a:latin typeface="Canva Sans Bold"/>
                <a:ea typeface="Canva Sans Bold"/>
                <a:cs typeface="Canva Sans Bold"/>
                <a:sym typeface="Canva Sans Bold"/>
              </a:rPr>
              <a:t>o Rationale:</a:t>
            </a:r>
            <a:r>
              <a:rPr lang="en-US" sz="2386" dirty="0">
                <a:solidFill>
                  <a:srgbClr val="000000"/>
                </a:solidFill>
                <a:latin typeface="Canva Sans"/>
                <a:ea typeface="Canva Sans"/>
                <a:cs typeface="Canva Sans"/>
                <a:sym typeface="Canva Sans"/>
              </a:rPr>
              <a:t> Video adverts are a powerful medium for delivering impactful messages. These adverts will target women and ethnic minorities, reinforcing Conner Mac’s key messages and encouraging voter turnout.</a:t>
            </a:r>
          </a:p>
          <a:p>
            <a:pPr algn="l">
              <a:lnSpc>
                <a:spcPts val="3340"/>
              </a:lnSpc>
              <a:spcBef>
                <a:spcPct val="0"/>
              </a:spcBef>
            </a:pPr>
            <a:endParaRPr lang="en-US" sz="2386" dirty="0">
              <a:solidFill>
                <a:srgbClr val="000000"/>
              </a:solidFill>
              <a:latin typeface="Canva Sans"/>
              <a:ea typeface="Canva Sans"/>
              <a:cs typeface="Canva Sans"/>
              <a:sym typeface="Canva Sans"/>
            </a:endParaRPr>
          </a:p>
          <a:p>
            <a:pPr algn="l">
              <a:lnSpc>
                <a:spcPts val="3340"/>
              </a:lnSpc>
              <a:spcBef>
                <a:spcPct val="0"/>
              </a:spcBef>
            </a:pPr>
            <a:endParaRPr lang="en-US" sz="2386" dirty="0">
              <a:solidFill>
                <a:srgbClr val="000000"/>
              </a:solidFill>
              <a:latin typeface="Canva Sans"/>
              <a:ea typeface="Canva Sans"/>
              <a:cs typeface="Canva Sans"/>
              <a:sym typeface="Canva Sans"/>
            </a:endParaRPr>
          </a:p>
          <a:p>
            <a:pPr algn="l">
              <a:lnSpc>
                <a:spcPts val="3340"/>
              </a:lnSpc>
              <a:spcBef>
                <a:spcPct val="0"/>
              </a:spcBef>
            </a:pPr>
            <a:endParaRPr lang="en-US" sz="2386" dirty="0">
              <a:solidFill>
                <a:srgbClr val="000000"/>
              </a:solidFill>
              <a:latin typeface="Canva Sans"/>
              <a:ea typeface="Canva Sans"/>
              <a:cs typeface="Canva Sans"/>
              <a:sym typeface="Canva Sans"/>
            </a:endParaRPr>
          </a:p>
          <a:p>
            <a:pPr algn="l">
              <a:lnSpc>
                <a:spcPts val="3921"/>
              </a:lnSpc>
              <a:spcBef>
                <a:spcPct val="0"/>
              </a:spcBef>
            </a:pPr>
            <a:r>
              <a:rPr lang="en-US" sz="3600" dirty="0">
                <a:solidFill>
                  <a:srgbClr val="000000"/>
                </a:solidFill>
                <a:latin typeface="Canva Sans Bold"/>
                <a:ea typeface="Canva Sans Bold"/>
                <a:cs typeface="Canva Sans Bold"/>
                <a:sym typeface="Canva Sans Bold"/>
              </a:rPr>
              <a:t>4. Banner Advertising:</a:t>
            </a:r>
          </a:p>
          <a:p>
            <a:pPr algn="l">
              <a:lnSpc>
                <a:spcPts val="3921"/>
              </a:lnSpc>
              <a:spcBef>
                <a:spcPct val="0"/>
              </a:spcBef>
            </a:pPr>
            <a:endParaRPr lang="en-US" sz="2801" dirty="0">
              <a:solidFill>
                <a:srgbClr val="000000"/>
              </a:solidFill>
              <a:latin typeface="Canva Sans Bold"/>
              <a:ea typeface="Canva Sans Bold"/>
              <a:cs typeface="Canva Sans Bold"/>
              <a:sym typeface="Canva Sans Bold"/>
            </a:endParaRPr>
          </a:p>
          <a:p>
            <a:pPr algn="l">
              <a:lnSpc>
                <a:spcPts val="3340"/>
              </a:lnSpc>
              <a:spcBef>
                <a:spcPct val="0"/>
              </a:spcBef>
            </a:pPr>
            <a:r>
              <a:rPr lang="en-US" sz="2386" dirty="0">
                <a:solidFill>
                  <a:srgbClr val="000000"/>
                </a:solidFill>
                <a:latin typeface="Canva Sans Bold"/>
                <a:ea typeface="Canva Sans Bold"/>
                <a:cs typeface="Canva Sans Bold"/>
                <a:sym typeface="Canva Sans Bold"/>
              </a:rPr>
              <a:t>o Target Audience: </a:t>
            </a:r>
            <a:r>
              <a:rPr lang="en-US" sz="2386" dirty="0">
                <a:solidFill>
                  <a:srgbClr val="000000"/>
                </a:solidFill>
                <a:latin typeface="Canva Sans"/>
                <a:ea typeface="Canva Sans"/>
                <a:cs typeface="Canva Sans"/>
                <a:sym typeface="Canva Sans"/>
              </a:rPr>
              <a:t>General public, specifically high-density voting areas.</a:t>
            </a:r>
          </a:p>
          <a:p>
            <a:pPr algn="l">
              <a:lnSpc>
                <a:spcPts val="3340"/>
              </a:lnSpc>
              <a:spcBef>
                <a:spcPct val="0"/>
              </a:spcBef>
            </a:pPr>
            <a:r>
              <a:rPr lang="en-US" sz="2386" dirty="0">
                <a:solidFill>
                  <a:srgbClr val="000000"/>
                </a:solidFill>
                <a:latin typeface="Canva Sans Bold"/>
                <a:ea typeface="Canva Sans Bold"/>
                <a:cs typeface="Canva Sans Bold"/>
                <a:sym typeface="Canva Sans Bold"/>
              </a:rPr>
              <a:t>o Ad Types:</a:t>
            </a:r>
            <a:r>
              <a:rPr lang="en-US" sz="2386" dirty="0">
                <a:solidFill>
                  <a:srgbClr val="000000"/>
                </a:solidFill>
                <a:latin typeface="Canva Sans"/>
                <a:ea typeface="Canva Sans"/>
                <a:cs typeface="Canva Sans"/>
                <a:sym typeface="Canva Sans"/>
              </a:rPr>
              <a:t> Display ads on social media and relevant websites emphasizing the importance of voting and Conner Mac’s key policies.</a:t>
            </a:r>
          </a:p>
          <a:p>
            <a:pPr algn="l">
              <a:lnSpc>
                <a:spcPts val="3340"/>
              </a:lnSpc>
              <a:spcBef>
                <a:spcPct val="0"/>
              </a:spcBef>
            </a:pPr>
            <a:r>
              <a:rPr lang="en-US" sz="2386" dirty="0">
                <a:solidFill>
                  <a:srgbClr val="000000"/>
                </a:solidFill>
                <a:latin typeface="Canva Sans Bold"/>
                <a:ea typeface="Canva Sans Bold"/>
                <a:cs typeface="Canva Sans Bold"/>
                <a:sym typeface="Canva Sans Bold"/>
              </a:rPr>
              <a:t>Budget Allocation</a:t>
            </a:r>
          </a:p>
          <a:p>
            <a:pPr algn="l">
              <a:lnSpc>
                <a:spcPts val="3340"/>
              </a:lnSpc>
              <a:spcBef>
                <a:spcPct val="0"/>
              </a:spcBef>
            </a:pPr>
            <a:r>
              <a:rPr lang="en-US" sz="2386" dirty="0">
                <a:solidFill>
                  <a:srgbClr val="000000"/>
                </a:solidFill>
                <a:latin typeface="Canva Sans"/>
                <a:ea typeface="Canva Sans"/>
                <a:cs typeface="Canva Sans"/>
                <a:sym typeface="Canva Sans"/>
              </a:rPr>
              <a:t> $300,000 for 30 million impressions.</a:t>
            </a:r>
          </a:p>
          <a:p>
            <a:pPr algn="l">
              <a:lnSpc>
                <a:spcPts val="3340"/>
              </a:lnSpc>
              <a:spcBef>
                <a:spcPct val="0"/>
              </a:spcBef>
            </a:pPr>
            <a:r>
              <a:rPr lang="en-US" sz="2386" dirty="0">
                <a:solidFill>
                  <a:srgbClr val="000000"/>
                </a:solidFill>
                <a:latin typeface="Canva Sans Bold"/>
                <a:ea typeface="Canva Sans Bold"/>
                <a:cs typeface="Canva Sans Bold"/>
                <a:sym typeface="Canva Sans Bold"/>
              </a:rPr>
              <a:t>o Rationale:</a:t>
            </a:r>
            <a:r>
              <a:rPr lang="en-US" sz="2386" dirty="0">
                <a:solidFill>
                  <a:srgbClr val="000000"/>
                </a:solidFill>
                <a:latin typeface="Canva Sans"/>
                <a:ea typeface="Canva Sans"/>
                <a:cs typeface="Canva Sans"/>
                <a:sym typeface="Canva Sans"/>
              </a:rPr>
              <a:t> Banner adverts will target high-density voting areas and young voters, emphasizing the importance of voting and Conner Mac’s key policies, ensuring broad visibility and engagement</a:t>
            </a:r>
          </a:p>
          <a:p>
            <a:pPr algn="l">
              <a:lnSpc>
                <a:spcPts val="3340"/>
              </a:lnSpc>
              <a:spcBef>
                <a:spcPct val="0"/>
              </a:spcBef>
            </a:pPr>
            <a:endParaRPr lang="en-US" sz="2386" dirty="0">
              <a:solidFill>
                <a:srgbClr val="000000"/>
              </a:solidFill>
              <a:latin typeface="Canva Sans"/>
              <a:ea typeface="Canva Sans"/>
              <a:cs typeface="Canva Sans"/>
              <a:sym typeface="Canva Sans"/>
            </a:endParaRPr>
          </a:p>
        </p:txBody>
      </p:sp>
      <p:sp>
        <p:nvSpPr>
          <p:cNvPr id="3" name="Freeform 3"/>
          <p:cNvSpPr/>
          <p:nvPr/>
        </p:nvSpPr>
        <p:spPr>
          <a:xfrm>
            <a:off x="0" y="0"/>
            <a:ext cx="5380720" cy="5400358"/>
          </a:xfrm>
          <a:custGeom>
            <a:avLst/>
            <a:gdLst/>
            <a:ahLst/>
            <a:cxnLst/>
            <a:rect l="l" t="t" r="r" b="b"/>
            <a:pathLst>
              <a:path w="5380720" h="5400358">
                <a:moveTo>
                  <a:pt x="0" y="0"/>
                </a:moveTo>
                <a:lnTo>
                  <a:pt x="5380720" y="0"/>
                </a:lnTo>
                <a:lnTo>
                  <a:pt x="5380720" y="5400358"/>
                </a:lnTo>
                <a:lnTo>
                  <a:pt x="0" y="5400358"/>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9946" y="512286"/>
            <a:ext cx="82451" cy="1677682"/>
          </a:xfrm>
          <a:prstGeom prst="rect">
            <a:avLst/>
          </a:prstGeom>
        </p:spPr>
        <p:txBody>
          <a:bodyPr lIns="0" tIns="0" rIns="0" bIns="0" rtlCol="0" anchor="t">
            <a:spAutoFit/>
          </a:bodyPr>
          <a:lstStyle/>
          <a:p>
            <a:pPr algn="l">
              <a:lnSpc>
                <a:spcPts val="4405"/>
              </a:lnSpc>
            </a:pPr>
            <a:endParaRPr/>
          </a:p>
          <a:p>
            <a:pPr algn="l">
              <a:lnSpc>
                <a:spcPts val="2610"/>
              </a:lnSpc>
            </a:pPr>
            <a:endParaRPr/>
          </a:p>
          <a:p>
            <a:pPr algn="l">
              <a:lnSpc>
                <a:spcPts val="2610"/>
              </a:lnSpc>
            </a:pPr>
            <a:r>
              <a:rPr lang="en-US" sz="1864">
                <a:solidFill>
                  <a:srgbClr val="000000"/>
                </a:solidFill>
                <a:latin typeface="Canva Sans Bold"/>
                <a:ea typeface="Canva Sans Bold"/>
                <a:cs typeface="Canva Sans Bold"/>
                <a:sym typeface="Canva Sans Bold"/>
              </a:rPr>
              <a:t>:</a:t>
            </a:r>
          </a:p>
          <a:p>
            <a:pPr algn="l">
              <a:lnSpc>
                <a:spcPts val="3853"/>
              </a:lnSpc>
            </a:pPr>
            <a:r>
              <a:rPr lang="en-US" sz="2752">
                <a:solidFill>
                  <a:srgbClr val="000000"/>
                </a:solidFill>
                <a:latin typeface="Canva Sans Bold"/>
                <a:ea typeface="Canva Sans Bold"/>
                <a:cs typeface="Canva Sans Bold"/>
                <a:sym typeface="Canva Sans Bold"/>
              </a:rPr>
              <a:t> </a:t>
            </a:r>
          </a:p>
        </p:txBody>
      </p:sp>
      <p:sp>
        <p:nvSpPr>
          <p:cNvPr id="3" name="Freeform 3"/>
          <p:cNvSpPr/>
          <p:nvPr/>
        </p:nvSpPr>
        <p:spPr>
          <a:xfrm>
            <a:off x="0" y="0"/>
            <a:ext cx="5380720" cy="5400358"/>
          </a:xfrm>
          <a:custGeom>
            <a:avLst/>
            <a:gdLst/>
            <a:ahLst/>
            <a:cxnLst/>
            <a:rect l="l" t="t" r="r" b="b"/>
            <a:pathLst>
              <a:path w="5380720" h="5400358">
                <a:moveTo>
                  <a:pt x="0" y="0"/>
                </a:moveTo>
                <a:lnTo>
                  <a:pt x="5380720" y="0"/>
                </a:lnTo>
                <a:lnTo>
                  <a:pt x="5380720" y="5400358"/>
                </a:lnTo>
                <a:lnTo>
                  <a:pt x="0" y="5400358"/>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6354465" y="4819967"/>
            <a:ext cx="5579071"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Add a little bit of body text</a:t>
            </a:r>
          </a:p>
        </p:txBody>
      </p:sp>
      <p:sp>
        <p:nvSpPr>
          <p:cNvPr id="7" name="TextBox 7"/>
          <p:cNvSpPr txBox="1"/>
          <p:nvPr/>
        </p:nvSpPr>
        <p:spPr>
          <a:xfrm>
            <a:off x="0" y="424139"/>
            <a:ext cx="17701131"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Given the CPMs provided (Banner $10, Video $20, OTT $40), we propose the following budget breakdown to maximize reach and effectivenesst</a:t>
            </a:r>
          </a:p>
        </p:txBody>
      </p:sp>
      <p:pic>
        <p:nvPicPr>
          <p:cNvPr id="9" name="Picture 8">
            <a:extLst>
              <a:ext uri="{FF2B5EF4-FFF2-40B4-BE49-F238E27FC236}">
                <a16:creationId xmlns:a16="http://schemas.microsoft.com/office/drawing/2014/main" id="{45FB2CD2-0305-A775-C1AF-2F9E1CA4D44F}"/>
              </a:ext>
            </a:extLst>
          </p:cNvPr>
          <p:cNvPicPr>
            <a:picLocks noChangeAspect="1"/>
          </p:cNvPicPr>
          <p:nvPr/>
        </p:nvPicPr>
        <p:blipFill>
          <a:blip r:embed="rId4"/>
          <a:stretch>
            <a:fillRect/>
          </a:stretch>
        </p:blipFill>
        <p:spPr>
          <a:xfrm>
            <a:off x="1524000" y="2028743"/>
            <a:ext cx="14935200" cy="3495757"/>
          </a:xfrm>
          <a:prstGeom prst="rect">
            <a:avLst/>
          </a:prstGeom>
        </p:spPr>
      </p:pic>
      <p:pic>
        <p:nvPicPr>
          <p:cNvPr id="11" name="Picture 10">
            <a:extLst>
              <a:ext uri="{FF2B5EF4-FFF2-40B4-BE49-F238E27FC236}">
                <a16:creationId xmlns:a16="http://schemas.microsoft.com/office/drawing/2014/main" id="{D3D2564D-47CB-6864-870E-772A889EF29A}"/>
              </a:ext>
            </a:extLst>
          </p:cNvPr>
          <p:cNvPicPr>
            <a:picLocks noChangeAspect="1"/>
          </p:cNvPicPr>
          <p:nvPr/>
        </p:nvPicPr>
        <p:blipFill>
          <a:blip r:embed="rId5"/>
          <a:stretch>
            <a:fillRect/>
          </a:stretch>
        </p:blipFill>
        <p:spPr>
          <a:xfrm>
            <a:off x="1079230" y="6540044"/>
            <a:ext cx="16218170" cy="3099255"/>
          </a:xfrm>
          <a:prstGeom prst="rect">
            <a:avLst/>
          </a:prstGeom>
        </p:spPr>
      </p:pic>
      <p:sp>
        <p:nvSpPr>
          <p:cNvPr id="12" name="TextBox 5">
            <a:extLst>
              <a:ext uri="{FF2B5EF4-FFF2-40B4-BE49-F238E27FC236}">
                <a16:creationId xmlns:a16="http://schemas.microsoft.com/office/drawing/2014/main" id="{A1A80A87-E371-2DBB-919E-DDAF3DA5A55E}"/>
              </a:ext>
            </a:extLst>
          </p:cNvPr>
          <p:cNvSpPr txBox="1"/>
          <p:nvPr/>
        </p:nvSpPr>
        <p:spPr>
          <a:xfrm>
            <a:off x="1521542" y="5721205"/>
            <a:ext cx="10179196" cy="454868"/>
          </a:xfrm>
          <a:prstGeom prst="rect">
            <a:avLst/>
          </a:prstGeom>
        </p:spPr>
        <p:txBody>
          <a:bodyPr wrap="square" lIns="0" tIns="0" rIns="0" bIns="0" rtlCol="0" anchor="t">
            <a:spAutoFit/>
          </a:bodyPr>
          <a:lstStyle/>
          <a:p>
            <a:pPr>
              <a:lnSpc>
                <a:spcPts val="3780"/>
              </a:lnSpc>
            </a:pPr>
            <a:r>
              <a:rPr lang="en-US" sz="2700" dirty="0">
                <a:solidFill>
                  <a:srgbClr val="000000"/>
                </a:solidFill>
                <a:latin typeface="Canva Sans"/>
                <a:ea typeface="Canva Sans"/>
                <a:cs typeface="Canva Sans"/>
                <a:sym typeface="Canva Sans"/>
              </a:rPr>
              <a:t>Fig 6: Budget Allocation Table</a:t>
            </a:r>
          </a:p>
        </p:txBody>
      </p:sp>
      <p:sp>
        <p:nvSpPr>
          <p:cNvPr id="13" name="TextBox 5">
            <a:extLst>
              <a:ext uri="{FF2B5EF4-FFF2-40B4-BE49-F238E27FC236}">
                <a16:creationId xmlns:a16="http://schemas.microsoft.com/office/drawing/2014/main" id="{9D4A5A5F-D24A-29E5-2A38-1ABA3DC665E0}"/>
              </a:ext>
            </a:extLst>
          </p:cNvPr>
          <p:cNvSpPr txBox="1"/>
          <p:nvPr/>
        </p:nvSpPr>
        <p:spPr>
          <a:xfrm>
            <a:off x="1264867" y="9775836"/>
            <a:ext cx="10179196" cy="454868"/>
          </a:xfrm>
          <a:prstGeom prst="rect">
            <a:avLst/>
          </a:prstGeom>
        </p:spPr>
        <p:txBody>
          <a:bodyPr wrap="square" lIns="0" tIns="0" rIns="0" bIns="0" rtlCol="0" anchor="t">
            <a:spAutoFit/>
          </a:bodyPr>
          <a:lstStyle/>
          <a:p>
            <a:pPr>
              <a:lnSpc>
                <a:spcPts val="3780"/>
              </a:lnSpc>
            </a:pPr>
            <a:r>
              <a:rPr lang="en-US" sz="2700" dirty="0">
                <a:solidFill>
                  <a:srgbClr val="000000"/>
                </a:solidFill>
                <a:latin typeface="Canva Sans"/>
                <a:ea typeface="Canva Sans"/>
                <a:cs typeface="Canva Sans"/>
                <a:sym typeface="Canva Sans"/>
              </a:rPr>
              <a:t>Fig 7: Audience Allocation Table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5718" y="952500"/>
            <a:ext cx="16956564" cy="8089074"/>
          </a:xfrm>
          <a:prstGeom prst="rect">
            <a:avLst/>
          </a:prstGeom>
        </p:spPr>
        <p:txBody>
          <a:bodyPr wrap="square" lIns="0" tIns="0" rIns="0" bIns="0" rtlCol="0" anchor="t">
            <a:spAutoFit/>
          </a:bodyPr>
          <a:lstStyle/>
          <a:p>
            <a:pPr algn="l">
              <a:lnSpc>
                <a:spcPts val="5319"/>
              </a:lnSpc>
              <a:spcBef>
                <a:spcPct val="0"/>
              </a:spcBef>
            </a:pPr>
            <a:r>
              <a:rPr lang="en-US" sz="6000" dirty="0">
                <a:solidFill>
                  <a:srgbClr val="000000"/>
                </a:solidFill>
                <a:latin typeface="Canva Sans Bold"/>
                <a:ea typeface="Canva Sans Bold"/>
                <a:cs typeface="Canva Sans Bold"/>
                <a:sym typeface="Canva Sans Bold"/>
              </a:rPr>
              <a:t>Conclusion:</a:t>
            </a:r>
          </a:p>
          <a:p>
            <a:pPr algn="l">
              <a:lnSpc>
                <a:spcPts val="5319"/>
              </a:lnSpc>
              <a:spcBef>
                <a:spcPct val="0"/>
              </a:spcBef>
            </a:pPr>
            <a:endParaRPr lang="en-US" sz="3799" dirty="0">
              <a:solidFill>
                <a:srgbClr val="000000"/>
              </a:solidFill>
              <a:latin typeface="Canva Sans Bold"/>
              <a:ea typeface="Canva Sans Bold"/>
              <a:cs typeface="Canva Sans Bold"/>
              <a:sym typeface="Canva Sans Bold"/>
            </a:endParaRPr>
          </a:p>
          <a:p>
            <a:pPr algn="l">
              <a:lnSpc>
                <a:spcPts val="4759"/>
              </a:lnSpc>
              <a:spcBef>
                <a:spcPct val="0"/>
              </a:spcBef>
            </a:pPr>
            <a:r>
              <a:rPr lang="en-US" sz="3399" dirty="0">
                <a:solidFill>
                  <a:srgbClr val="000000"/>
                </a:solidFill>
                <a:latin typeface="Canva Sans Bold"/>
                <a:ea typeface="Canva Sans Bold"/>
                <a:cs typeface="Canva Sans Bold"/>
                <a:sym typeface="Canva Sans Bold"/>
              </a:rPr>
              <a:t>This digital campaign strategy is designed to elevate Conner Mac’s candidacy by</a:t>
            </a:r>
          </a:p>
          <a:p>
            <a:pPr algn="l">
              <a:lnSpc>
                <a:spcPts val="4759"/>
              </a:lnSpc>
              <a:spcBef>
                <a:spcPct val="0"/>
              </a:spcBef>
            </a:pPr>
            <a:r>
              <a:rPr lang="en-US" sz="3399" dirty="0">
                <a:solidFill>
                  <a:srgbClr val="000000"/>
                </a:solidFill>
                <a:latin typeface="Canva Sans Bold"/>
                <a:ea typeface="Canva Sans Bold"/>
                <a:cs typeface="Canva Sans Bold"/>
                <a:sym typeface="Canva Sans Bold"/>
              </a:rPr>
              <a:t>leveraging innovative digital approaches to engage key voter demographics effectively. </a:t>
            </a:r>
          </a:p>
          <a:p>
            <a:pPr algn="l">
              <a:lnSpc>
                <a:spcPts val="4759"/>
              </a:lnSpc>
              <a:spcBef>
                <a:spcPct val="0"/>
              </a:spcBef>
            </a:pPr>
            <a:endParaRPr lang="en-US" sz="3399" dirty="0">
              <a:solidFill>
                <a:srgbClr val="000000"/>
              </a:solidFill>
              <a:latin typeface="Canva Sans Bold"/>
              <a:ea typeface="Canva Sans Bold"/>
              <a:cs typeface="Canva Sans Bold"/>
              <a:sym typeface="Canva Sans Bold"/>
            </a:endParaRPr>
          </a:p>
          <a:p>
            <a:pPr algn="l">
              <a:lnSpc>
                <a:spcPts val="4759"/>
              </a:lnSpc>
              <a:spcBef>
                <a:spcPct val="0"/>
              </a:spcBef>
            </a:pPr>
            <a:r>
              <a:rPr lang="en-US" sz="3399" dirty="0">
                <a:solidFill>
                  <a:srgbClr val="000000"/>
                </a:solidFill>
                <a:latin typeface="Canva Sans Bold"/>
                <a:ea typeface="Canva Sans Bold"/>
                <a:cs typeface="Canva Sans Bold"/>
                <a:sym typeface="Canva Sans Bold"/>
              </a:rPr>
              <a:t>By combining the strengths of streaming, search, video, and banner advertising, and optimizing budget allocation, we ensure that Conner Mac stands out and resonates with voters, surpassing traditional GOTV methods.</a:t>
            </a:r>
          </a:p>
          <a:p>
            <a:pPr algn="l">
              <a:lnSpc>
                <a:spcPts val="4759"/>
              </a:lnSpc>
              <a:spcBef>
                <a:spcPct val="0"/>
              </a:spcBef>
            </a:pPr>
            <a:endParaRPr lang="en-US" sz="3399" dirty="0">
              <a:solidFill>
                <a:srgbClr val="000000"/>
              </a:solidFill>
              <a:latin typeface="Canva Sans Bold"/>
              <a:ea typeface="Canva Sans Bold"/>
              <a:cs typeface="Canva Sans Bold"/>
              <a:sym typeface="Canva Sans Bold"/>
            </a:endParaRPr>
          </a:p>
          <a:p>
            <a:pPr algn="l">
              <a:lnSpc>
                <a:spcPts val="4759"/>
              </a:lnSpc>
              <a:spcBef>
                <a:spcPct val="0"/>
              </a:spcBef>
            </a:pPr>
            <a:endParaRPr lang="en-US" sz="3399" dirty="0">
              <a:solidFill>
                <a:srgbClr val="000000"/>
              </a:solidFill>
              <a:latin typeface="Canva Sans Bold"/>
              <a:ea typeface="Canva Sans Bold"/>
              <a:cs typeface="Canva Sans Bold"/>
              <a:sym typeface="Canva Sans Bold"/>
            </a:endParaRPr>
          </a:p>
          <a:p>
            <a:pPr algn="l">
              <a:lnSpc>
                <a:spcPts val="4759"/>
              </a:lnSpc>
              <a:spcBef>
                <a:spcPct val="0"/>
              </a:spcBef>
            </a:pPr>
            <a:r>
              <a:rPr lang="en-US" sz="3399" dirty="0">
                <a:solidFill>
                  <a:srgbClr val="0070C0"/>
                </a:solidFill>
                <a:latin typeface="Canva Sans Bold"/>
                <a:ea typeface="Canva Sans Bold"/>
                <a:cs typeface="Canva Sans Bold"/>
                <a:sym typeface="Canva Sans Bold"/>
              </a:rPr>
              <a:t>Let’s transform your vision into victory. Together, we can make Conner Mac’s campaign a success!</a:t>
            </a:r>
          </a:p>
        </p:txBody>
      </p:sp>
      <p:sp>
        <p:nvSpPr>
          <p:cNvPr id="3" name="Freeform 3"/>
          <p:cNvSpPr/>
          <p:nvPr/>
        </p:nvSpPr>
        <p:spPr>
          <a:xfrm>
            <a:off x="0" y="0"/>
            <a:ext cx="5380720" cy="5400358"/>
          </a:xfrm>
          <a:custGeom>
            <a:avLst/>
            <a:gdLst/>
            <a:ahLst/>
            <a:cxnLst/>
            <a:rect l="l" t="t" r="r" b="b"/>
            <a:pathLst>
              <a:path w="5380720" h="5400358">
                <a:moveTo>
                  <a:pt x="0" y="0"/>
                </a:moveTo>
                <a:lnTo>
                  <a:pt x="5380720" y="0"/>
                </a:lnTo>
                <a:lnTo>
                  <a:pt x="5380720" y="5400358"/>
                </a:lnTo>
                <a:lnTo>
                  <a:pt x="0" y="5400358"/>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406291" y="5400358"/>
            <a:ext cx="4215991" cy="4677937"/>
          </a:xfrm>
          <a:custGeom>
            <a:avLst/>
            <a:gdLst/>
            <a:ahLst/>
            <a:cxnLst/>
            <a:rect l="l" t="t" r="r" b="b"/>
            <a:pathLst>
              <a:path w="4215991" h="4677937">
                <a:moveTo>
                  <a:pt x="0" y="0"/>
                </a:moveTo>
                <a:lnTo>
                  <a:pt x="4215991" y="0"/>
                </a:lnTo>
                <a:lnTo>
                  <a:pt x="4215991" y="4677937"/>
                </a:lnTo>
                <a:lnTo>
                  <a:pt x="0" y="4677937"/>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704119" y="606950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18000"/>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80116" y="1621472"/>
            <a:ext cx="3600554" cy="3417253"/>
          </a:xfrm>
          <a:custGeom>
            <a:avLst/>
            <a:gdLst/>
            <a:ahLst/>
            <a:cxnLst/>
            <a:rect l="l" t="t" r="r" b="b"/>
            <a:pathLst>
              <a:path w="3600554" h="3417253">
                <a:moveTo>
                  <a:pt x="0" y="0"/>
                </a:moveTo>
                <a:lnTo>
                  <a:pt x="3600554" y="0"/>
                </a:lnTo>
                <a:lnTo>
                  <a:pt x="3600554" y="3417253"/>
                </a:lnTo>
                <a:lnTo>
                  <a:pt x="0" y="3417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985268" y="3676804"/>
            <a:ext cx="1998904" cy="1466696"/>
          </a:xfrm>
          <a:custGeom>
            <a:avLst/>
            <a:gdLst/>
            <a:ahLst/>
            <a:cxnLst/>
            <a:rect l="l" t="t" r="r" b="b"/>
            <a:pathLst>
              <a:path w="1998904" h="1466696">
                <a:moveTo>
                  <a:pt x="0" y="0"/>
                </a:moveTo>
                <a:lnTo>
                  <a:pt x="1998905" y="0"/>
                </a:lnTo>
                <a:lnTo>
                  <a:pt x="1998905" y="1466696"/>
                </a:lnTo>
                <a:lnTo>
                  <a:pt x="0" y="1466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937643" y="549696"/>
            <a:ext cx="2342623" cy="1874099"/>
          </a:xfrm>
          <a:custGeom>
            <a:avLst/>
            <a:gdLst/>
            <a:ahLst/>
            <a:cxnLst/>
            <a:rect l="l" t="t" r="r" b="b"/>
            <a:pathLst>
              <a:path w="2342623" h="1874099">
                <a:moveTo>
                  <a:pt x="0" y="0"/>
                </a:moveTo>
                <a:lnTo>
                  <a:pt x="2342624" y="0"/>
                </a:lnTo>
                <a:lnTo>
                  <a:pt x="2342624" y="1874098"/>
                </a:lnTo>
                <a:lnTo>
                  <a:pt x="0" y="1874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0" y="0"/>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8">
              <a:alphaModFix amt="35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1850415" y="174479"/>
            <a:ext cx="3005727" cy="3155619"/>
          </a:xfrm>
          <a:custGeom>
            <a:avLst/>
            <a:gdLst/>
            <a:ahLst/>
            <a:cxnLst/>
            <a:rect l="l" t="t" r="r" b="b"/>
            <a:pathLst>
              <a:path w="3005727" h="3155619">
                <a:moveTo>
                  <a:pt x="0" y="0"/>
                </a:moveTo>
                <a:lnTo>
                  <a:pt x="3005728" y="0"/>
                </a:lnTo>
                <a:lnTo>
                  <a:pt x="3005728" y="3155620"/>
                </a:lnTo>
                <a:lnTo>
                  <a:pt x="0" y="31556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TextBox 7"/>
          <p:cNvSpPr txBox="1"/>
          <p:nvPr/>
        </p:nvSpPr>
        <p:spPr>
          <a:xfrm>
            <a:off x="1013813" y="4423706"/>
            <a:ext cx="15675571" cy="5608715"/>
          </a:xfrm>
          <a:prstGeom prst="rect">
            <a:avLst/>
          </a:prstGeom>
        </p:spPr>
        <p:txBody>
          <a:bodyPr lIns="0" tIns="0" rIns="0" bIns="0" rtlCol="0" anchor="t">
            <a:spAutoFit/>
          </a:bodyPr>
          <a:lstStyle/>
          <a:p>
            <a:pPr algn="l">
              <a:lnSpc>
                <a:spcPts val="3990"/>
              </a:lnSpc>
              <a:spcBef>
                <a:spcPct val="0"/>
              </a:spcBef>
            </a:pPr>
            <a:endParaRPr dirty="0"/>
          </a:p>
          <a:p>
            <a:pPr marL="457200" indent="-457200" algn="l">
              <a:lnSpc>
                <a:spcPts val="3990"/>
              </a:lnSpc>
              <a:spcBef>
                <a:spcPct val="0"/>
              </a:spcBef>
              <a:buFont typeface="Arial" panose="020B0604020202020204" pitchFamily="34" charset="0"/>
              <a:buChar char="•"/>
            </a:pPr>
            <a:r>
              <a:rPr lang="en-US" sz="2850" dirty="0">
                <a:solidFill>
                  <a:srgbClr val="000000"/>
                </a:solidFill>
                <a:latin typeface="Canva Sans Bold"/>
                <a:ea typeface="Canva Sans Bold"/>
                <a:cs typeface="Canva Sans Bold"/>
                <a:sym typeface="Canva Sans Bold"/>
              </a:rPr>
              <a:t>Imagine a campaign where every dollar spent amplifies your voice, where every advert</a:t>
            </a:r>
          </a:p>
          <a:p>
            <a:pPr marL="457200" indent="-457200" algn="l">
              <a:lnSpc>
                <a:spcPts val="3990"/>
              </a:lnSpc>
              <a:spcBef>
                <a:spcPct val="0"/>
              </a:spcBef>
              <a:buFont typeface="Arial" panose="020B0604020202020204" pitchFamily="34" charset="0"/>
              <a:buChar char="•"/>
            </a:pPr>
            <a:r>
              <a:rPr lang="en-US" sz="2850" dirty="0">
                <a:solidFill>
                  <a:srgbClr val="000000"/>
                </a:solidFill>
                <a:latin typeface="Canva Sans Bold"/>
                <a:ea typeface="Canva Sans Bold"/>
                <a:cs typeface="Canva Sans Bold"/>
                <a:sym typeface="Canva Sans Bold"/>
              </a:rPr>
              <a:t>resonates with the right audience, and every interaction converts a potential voter into a loyal supporter. </a:t>
            </a:r>
          </a:p>
          <a:p>
            <a:pPr marL="457200" indent="-457200" algn="l">
              <a:lnSpc>
                <a:spcPts val="3990"/>
              </a:lnSpc>
              <a:spcBef>
                <a:spcPct val="0"/>
              </a:spcBef>
              <a:buFont typeface="Arial" panose="020B0604020202020204" pitchFamily="34" charset="0"/>
              <a:buChar char="•"/>
            </a:pPr>
            <a:endParaRPr lang="en-US" sz="2850" dirty="0">
              <a:solidFill>
                <a:srgbClr val="000000"/>
              </a:solidFill>
              <a:latin typeface="Canva Sans Bold"/>
              <a:ea typeface="Canva Sans Bold"/>
              <a:cs typeface="Canva Sans Bold"/>
              <a:sym typeface="Canva Sans Bold"/>
            </a:endParaRPr>
          </a:p>
          <a:p>
            <a:pPr marL="457200" indent="-457200" algn="l">
              <a:lnSpc>
                <a:spcPts val="3990"/>
              </a:lnSpc>
              <a:spcBef>
                <a:spcPct val="0"/>
              </a:spcBef>
              <a:buFont typeface="Arial" panose="020B0604020202020204" pitchFamily="34" charset="0"/>
              <a:buChar char="•"/>
            </a:pPr>
            <a:r>
              <a:rPr lang="en-US" sz="2850" dirty="0">
                <a:solidFill>
                  <a:srgbClr val="000000"/>
                </a:solidFill>
                <a:latin typeface="Canva Sans Bold"/>
                <a:ea typeface="Canva Sans Bold"/>
                <a:cs typeface="Canva Sans Bold"/>
                <a:sym typeface="Canva Sans Bold"/>
              </a:rPr>
              <a:t>Conner Mac’s vision for a better future deserves a platform that reaches, engages, and mobilizes voters effectively. </a:t>
            </a:r>
          </a:p>
          <a:p>
            <a:pPr marL="457200" indent="-457200" algn="l">
              <a:lnSpc>
                <a:spcPts val="3990"/>
              </a:lnSpc>
              <a:spcBef>
                <a:spcPct val="0"/>
              </a:spcBef>
              <a:buFont typeface="Arial" panose="020B0604020202020204" pitchFamily="34" charset="0"/>
              <a:buChar char="•"/>
            </a:pPr>
            <a:endParaRPr lang="en-US" sz="2850" dirty="0">
              <a:solidFill>
                <a:srgbClr val="000000"/>
              </a:solidFill>
              <a:latin typeface="Canva Sans Bold"/>
              <a:ea typeface="Canva Sans Bold"/>
              <a:cs typeface="Canva Sans Bold"/>
              <a:sym typeface="Canva Sans Bold"/>
            </a:endParaRPr>
          </a:p>
          <a:p>
            <a:pPr marL="457200" indent="-457200" algn="l">
              <a:lnSpc>
                <a:spcPts val="3990"/>
              </a:lnSpc>
              <a:spcBef>
                <a:spcPct val="0"/>
              </a:spcBef>
              <a:buFont typeface="Arial" panose="020B0604020202020204" pitchFamily="34" charset="0"/>
              <a:buChar char="•"/>
            </a:pPr>
            <a:r>
              <a:rPr lang="en-US" sz="2850" dirty="0">
                <a:solidFill>
                  <a:srgbClr val="000000"/>
                </a:solidFill>
                <a:latin typeface="Canva Sans Bold"/>
                <a:ea typeface="Canva Sans Bold"/>
                <a:cs typeface="Canva Sans Bold"/>
                <a:sym typeface="Canva Sans Bold"/>
              </a:rPr>
              <a:t>Our innovative digital marketing strategy is designed not just to compete but to win. Here's why Conner Mac's campaign needs our expertise.</a:t>
            </a:r>
          </a:p>
        </p:txBody>
      </p:sp>
      <p:sp>
        <p:nvSpPr>
          <p:cNvPr id="8" name="TextBox 8"/>
          <p:cNvSpPr txBox="1"/>
          <p:nvPr/>
        </p:nvSpPr>
        <p:spPr>
          <a:xfrm>
            <a:off x="1028700" y="857250"/>
            <a:ext cx="916811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ea typeface="Canva Sans Bold"/>
                <a:cs typeface="Canva Sans Bold"/>
                <a:sym typeface="Canva Sans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190500"/>
            <a:ext cx="17907000" cy="10096500"/>
          </a:xfrm>
          <a:custGeom>
            <a:avLst/>
            <a:gdLst/>
            <a:ahLst/>
            <a:cxnLst/>
            <a:rect l="l" t="t" r="r" b="b"/>
            <a:pathLst>
              <a:path w="13176808" h="8229600">
                <a:moveTo>
                  <a:pt x="0" y="0"/>
                </a:moveTo>
                <a:lnTo>
                  <a:pt x="13176808" y="0"/>
                </a:lnTo>
                <a:lnTo>
                  <a:pt x="13176808" y="8229600"/>
                </a:lnTo>
                <a:lnTo>
                  <a:pt x="0" y="8229600"/>
                </a:lnTo>
                <a:lnTo>
                  <a:pt x="0" y="0"/>
                </a:lnTo>
                <a:close/>
              </a:path>
            </a:pathLst>
          </a:custGeom>
          <a:blipFill>
            <a:blip r:embed="rId2">
              <a:alphaModFix amt="39000"/>
            </a:blip>
            <a:stretch>
              <a:fillRect t="-4138" b="-4138"/>
            </a:stretch>
          </a:blipFill>
        </p:spPr>
        <p:txBody>
          <a:bodyPr/>
          <a:lstStyle/>
          <a:p>
            <a:endParaRPr lang="en-US"/>
          </a:p>
        </p:txBody>
      </p:sp>
      <p:sp>
        <p:nvSpPr>
          <p:cNvPr id="3" name="TextBox 3"/>
          <p:cNvSpPr txBox="1"/>
          <p:nvPr/>
        </p:nvSpPr>
        <p:spPr>
          <a:xfrm>
            <a:off x="749718" y="3057307"/>
            <a:ext cx="14718882" cy="5779339"/>
          </a:xfrm>
          <a:prstGeom prst="rect">
            <a:avLst/>
          </a:prstGeom>
        </p:spPr>
        <p:txBody>
          <a:bodyPr wrap="square" lIns="0" tIns="0" rIns="0" bIns="0" rtlCol="0" anchor="t">
            <a:spAutoFit/>
          </a:bodyPr>
          <a:lstStyle/>
          <a:p>
            <a:pPr algn="ctr">
              <a:lnSpc>
                <a:spcPts val="6462"/>
              </a:lnSpc>
            </a:pPr>
            <a:endParaRPr dirty="0"/>
          </a:p>
          <a:p>
            <a:pPr algn="l">
              <a:lnSpc>
                <a:spcPts val="6462"/>
              </a:lnSpc>
            </a:pPr>
            <a:r>
              <a:rPr lang="en-US" sz="4616" dirty="0">
                <a:solidFill>
                  <a:srgbClr val="000000"/>
                </a:solidFill>
                <a:latin typeface="Canva Sans Bold"/>
                <a:ea typeface="Canva Sans Bold"/>
                <a:cs typeface="Canva Sans Bold"/>
                <a:sym typeface="Canva Sans Bold"/>
              </a:rPr>
              <a:t>In today’s fast-paced digital age, traditional campaigning methods like GOTV are           longer sufficient. Here’s how we transform your $1.2 million budget into a</a:t>
            </a:r>
          </a:p>
          <a:p>
            <a:pPr algn="l">
              <a:lnSpc>
                <a:spcPts val="6462"/>
              </a:lnSpc>
            </a:pPr>
            <a:r>
              <a:rPr lang="en-US" sz="4616" dirty="0">
                <a:solidFill>
                  <a:srgbClr val="000000"/>
                </a:solidFill>
                <a:latin typeface="Canva Sans Bold"/>
                <a:ea typeface="Canva Sans Bold"/>
                <a:cs typeface="Canva Sans Bold"/>
                <a:sym typeface="Canva Sans Bold"/>
              </a:rPr>
              <a:t> powerful, results-driven digital campaign:</a:t>
            </a:r>
          </a:p>
          <a:p>
            <a:pPr algn="l">
              <a:lnSpc>
                <a:spcPts val="6462"/>
              </a:lnSpc>
            </a:pPr>
            <a:endParaRPr lang="en-US" sz="4616" dirty="0">
              <a:solidFill>
                <a:srgbClr val="000000"/>
              </a:solidFill>
              <a:latin typeface="Canva Sans Bold"/>
              <a:ea typeface="Canva Sans Bold"/>
              <a:cs typeface="Canva Sans Bold"/>
              <a:sym typeface="Canva Sans Bold"/>
            </a:endParaRPr>
          </a:p>
        </p:txBody>
      </p:sp>
      <p:sp>
        <p:nvSpPr>
          <p:cNvPr id="4" name="Freeform 4"/>
          <p:cNvSpPr/>
          <p:nvPr/>
        </p:nvSpPr>
        <p:spPr>
          <a:xfrm>
            <a:off x="11377744" y="4914900"/>
            <a:ext cx="966656" cy="505078"/>
          </a:xfrm>
          <a:custGeom>
            <a:avLst/>
            <a:gdLst/>
            <a:ahLst/>
            <a:cxnLst/>
            <a:rect l="l" t="t" r="r" b="b"/>
            <a:pathLst>
              <a:path w="966656" h="505078">
                <a:moveTo>
                  <a:pt x="0" y="0"/>
                </a:moveTo>
                <a:lnTo>
                  <a:pt x="966656" y="0"/>
                </a:lnTo>
                <a:lnTo>
                  <a:pt x="966656" y="505078"/>
                </a:lnTo>
                <a:lnTo>
                  <a:pt x="0" y="5050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4103848" y="870453"/>
            <a:ext cx="4770608" cy="1806868"/>
          </a:xfrm>
          <a:custGeom>
            <a:avLst/>
            <a:gdLst/>
            <a:ahLst/>
            <a:cxnLst/>
            <a:rect l="l" t="t" r="r" b="b"/>
            <a:pathLst>
              <a:path w="4770608" h="1806868">
                <a:moveTo>
                  <a:pt x="0" y="0"/>
                </a:moveTo>
                <a:lnTo>
                  <a:pt x="4770608" y="0"/>
                </a:lnTo>
                <a:lnTo>
                  <a:pt x="4770608" y="1806867"/>
                </a:lnTo>
                <a:lnTo>
                  <a:pt x="0" y="1806867"/>
                </a:lnTo>
                <a:lnTo>
                  <a:pt x="0" y="0"/>
                </a:lnTo>
                <a:close/>
              </a:path>
            </a:pathLst>
          </a:custGeom>
          <a:blipFill>
            <a:blip r:embed="rId5">
              <a:alphaModFix amt="31999"/>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250878" y="-26115"/>
            <a:ext cx="12275804" cy="1642783"/>
          </a:xfrm>
          <a:prstGeom prst="rect">
            <a:avLst/>
          </a:prstGeom>
        </p:spPr>
        <p:txBody>
          <a:bodyPr lIns="0" tIns="0" rIns="0" bIns="0" rtlCol="0" anchor="t">
            <a:spAutoFit/>
          </a:bodyPr>
          <a:lstStyle/>
          <a:p>
            <a:pPr algn="l">
              <a:lnSpc>
                <a:spcPts val="7417"/>
              </a:lnSpc>
            </a:pPr>
            <a:r>
              <a:rPr lang="en-US" sz="5298" dirty="0">
                <a:solidFill>
                  <a:srgbClr val="000000"/>
                </a:solidFill>
                <a:latin typeface="Canva Sans Bold"/>
                <a:ea typeface="Canva Sans Bold"/>
                <a:cs typeface="Canva Sans Bold"/>
                <a:sym typeface="Canva Sans Bold"/>
              </a:rPr>
              <a:t>THE POWER OF DIGITAL</a:t>
            </a:r>
          </a:p>
          <a:p>
            <a:pPr algn="l">
              <a:lnSpc>
                <a:spcPts val="5737"/>
              </a:lnSpc>
            </a:pPr>
            <a:r>
              <a:rPr lang="en-US" sz="4098" dirty="0">
                <a:solidFill>
                  <a:srgbClr val="000000"/>
                </a:solidFill>
                <a:latin typeface="Canva Sans Bold"/>
                <a:ea typeface="Canva Sans Bold"/>
                <a:cs typeface="Canva Sans Bold"/>
                <a:sym typeface="Canva Sans Bold"/>
              </a:rPr>
              <a:t>                          </a:t>
            </a:r>
          </a:p>
        </p:txBody>
      </p:sp>
      <p:sp>
        <p:nvSpPr>
          <p:cNvPr id="7" name="TextBox 7"/>
          <p:cNvSpPr txBox="1"/>
          <p:nvPr/>
        </p:nvSpPr>
        <p:spPr>
          <a:xfrm>
            <a:off x="8874456" y="1450354"/>
            <a:ext cx="210492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ea typeface="Canva Sans Bold"/>
                <a:cs typeface="Canva Sans Bold"/>
                <a:sym typeface="Canva Sans Bold"/>
              </a:rPr>
              <a:t>choose us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6748" y="1333500"/>
            <a:ext cx="17373600" cy="6729727"/>
          </a:xfrm>
          <a:prstGeom prst="rect">
            <a:avLst/>
          </a:prstGeom>
        </p:spPr>
        <p:txBody>
          <a:bodyPr wrap="square" lIns="0" tIns="0" rIns="0" bIns="0" rtlCol="0" anchor="t">
            <a:spAutoFit/>
          </a:bodyPr>
          <a:lstStyle/>
          <a:p>
            <a:pPr marL="734059" lvl="1" indent="-367030" algn="l">
              <a:lnSpc>
                <a:spcPts val="4759"/>
              </a:lnSpc>
              <a:buAutoNum type="arabicPeriod"/>
            </a:pPr>
            <a:r>
              <a:rPr lang="en-US" sz="3399" dirty="0">
                <a:solidFill>
                  <a:srgbClr val="000000"/>
                </a:solidFill>
                <a:latin typeface="Canva Sans Bold"/>
                <a:ea typeface="Canva Sans Bold"/>
                <a:cs typeface="Canva Sans Bold"/>
                <a:sym typeface="Canva Sans Bold"/>
              </a:rPr>
              <a:t>Wide and Diverse Reach:</a:t>
            </a:r>
          </a:p>
          <a:p>
            <a:pPr marL="734059" lvl="1" indent="-367030" algn="l">
              <a:lnSpc>
                <a:spcPts val="4759"/>
              </a:lnSpc>
              <a:buAutoNum type="arabicPeriod"/>
            </a:pPr>
            <a:endParaRPr lang="en-US" sz="3399" dirty="0">
              <a:solidFill>
                <a:srgbClr val="000000"/>
              </a:solidFill>
              <a:latin typeface="Canva Sans Bold"/>
              <a:ea typeface="Canva Sans Bold"/>
              <a:cs typeface="Canva Sans Bold"/>
              <a:sym typeface="Canva Sans Bold"/>
            </a:endParaRPr>
          </a:p>
          <a:p>
            <a:pPr algn="l">
              <a:lnSpc>
                <a:spcPts val="4759"/>
              </a:lnSpc>
            </a:pPr>
            <a:r>
              <a:rPr lang="en-US" sz="3399" dirty="0">
                <a:solidFill>
                  <a:srgbClr val="000000"/>
                </a:solidFill>
                <a:latin typeface="Canva Sans"/>
                <a:ea typeface="Canva Sans"/>
                <a:cs typeface="Canva Sans"/>
                <a:sym typeface="Canva Sans"/>
              </a:rPr>
              <a:t> Inclusivity: We connect with diverse groups, including religious</a:t>
            </a:r>
          </a:p>
          <a:p>
            <a:pPr algn="l">
              <a:lnSpc>
                <a:spcPts val="4759"/>
              </a:lnSpc>
            </a:pPr>
            <a:r>
              <a:rPr lang="en-US" sz="3399" dirty="0">
                <a:solidFill>
                  <a:srgbClr val="000000"/>
                </a:solidFill>
                <a:latin typeface="Canva Sans"/>
                <a:ea typeface="Canva Sans"/>
                <a:cs typeface="Canva Sans"/>
                <a:sym typeface="Canva Sans"/>
              </a:rPr>
              <a:t>communities, young voters, ethnic minorities, and underrepresented</a:t>
            </a:r>
          </a:p>
          <a:p>
            <a:pPr algn="l">
              <a:lnSpc>
                <a:spcPts val="4759"/>
              </a:lnSpc>
            </a:pPr>
            <a:r>
              <a:rPr lang="en-US" sz="3399" dirty="0">
                <a:solidFill>
                  <a:srgbClr val="000000"/>
                </a:solidFill>
                <a:latin typeface="Canva Sans"/>
                <a:ea typeface="Canva Sans"/>
                <a:cs typeface="Canva Sans"/>
                <a:sym typeface="Canva Sans"/>
              </a:rPr>
              <a:t>demographics who are highly active online but often overlooked in</a:t>
            </a:r>
          </a:p>
          <a:p>
            <a:pPr algn="l">
              <a:lnSpc>
                <a:spcPts val="4759"/>
              </a:lnSpc>
            </a:pPr>
            <a:r>
              <a:rPr lang="en-US" sz="3399" dirty="0">
                <a:solidFill>
                  <a:srgbClr val="000000"/>
                </a:solidFill>
                <a:latin typeface="Canva Sans"/>
                <a:ea typeface="Canva Sans"/>
                <a:cs typeface="Canva Sans"/>
                <a:sym typeface="Canva Sans"/>
              </a:rPr>
              <a:t>traditional campaigns. </a:t>
            </a:r>
          </a:p>
          <a:p>
            <a:pPr algn="l">
              <a:lnSpc>
                <a:spcPts val="4759"/>
              </a:lnSpc>
            </a:pPr>
            <a:endParaRPr lang="en-US" sz="3399" dirty="0">
              <a:solidFill>
                <a:srgbClr val="000000"/>
              </a:solidFill>
              <a:latin typeface="Canva Sans"/>
              <a:ea typeface="Canva Sans"/>
              <a:cs typeface="Canva Sans"/>
              <a:sym typeface="Canva Sans"/>
            </a:endParaRPr>
          </a:p>
          <a:p>
            <a:pPr algn="l">
              <a:lnSpc>
                <a:spcPts val="4759"/>
              </a:lnSpc>
            </a:pPr>
            <a:r>
              <a:rPr lang="en-US" sz="3399" dirty="0">
                <a:solidFill>
                  <a:srgbClr val="000000"/>
                </a:solidFill>
                <a:latin typeface="Canva Sans"/>
                <a:ea typeface="Canva Sans"/>
                <a:cs typeface="Canva Sans"/>
                <a:sym typeface="Canva Sans"/>
              </a:rPr>
              <a:t> </a:t>
            </a:r>
            <a:r>
              <a:rPr lang="en-US" sz="3399" dirty="0">
                <a:solidFill>
                  <a:srgbClr val="000000"/>
                </a:solidFill>
                <a:latin typeface="Canva Sans Bold"/>
                <a:ea typeface="Canva Sans Bold"/>
                <a:cs typeface="Canva Sans Bold"/>
                <a:sym typeface="Canva Sans Bold"/>
              </a:rPr>
              <a:t>2. Personalized Messaging:</a:t>
            </a:r>
          </a:p>
          <a:p>
            <a:pPr algn="l">
              <a:lnSpc>
                <a:spcPts val="4759"/>
              </a:lnSpc>
            </a:pPr>
            <a:endParaRPr lang="en-US" sz="3399" dirty="0">
              <a:solidFill>
                <a:srgbClr val="000000"/>
              </a:solidFill>
              <a:latin typeface="Canva Sans Bold"/>
              <a:ea typeface="Canva Sans Bold"/>
              <a:cs typeface="Canva Sans Bold"/>
              <a:sym typeface="Canva Sans Bold"/>
            </a:endParaRPr>
          </a:p>
          <a:p>
            <a:pPr algn="l">
              <a:lnSpc>
                <a:spcPts val="4759"/>
              </a:lnSpc>
            </a:pPr>
            <a:r>
              <a:rPr lang="en-US" sz="3399" dirty="0">
                <a:solidFill>
                  <a:srgbClr val="000000"/>
                </a:solidFill>
                <a:latin typeface="Canva Sans"/>
                <a:ea typeface="Canva Sans"/>
                <a:cs typeface="Canva Sans"/>
                <a:sym typeface="Canva Sans"/>
              </a:rPr>
              <a:t> Data-Driven Insights: By analyzing detailed voter data, we tailor messages that resonate with specific demographics, ensuring higher engagement participation. </a:t>
            </a:r>
          </a:p>
        </p:txBody>
      </p:sp>
      <p:sp>
        <p:nvSpPr>
          <p:cNvPr id="3" name="Freeform 3"/>
          <p:cNvSpPr/>
          <p:nvPr/>
        </p:nvSpPr>
        <p:spPr>
          <a:xfrm>
            <a:off x="137652" y="361950"/>
            <a:ext cx="17373600" cy="95631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3679" y="1951403"/>
            <a:ext cx="18074321" cy="9327682"/>
          </a:xfrm>
          <a:prstGeom prst="rect">
            <a:avLst/>
          </a:prstGeom>
        </p:spPr>
        <p:txBody>
          <a:bodyPr lIns="0" tIns="0" rIns="0" bIns="0" rtlCol="0" anchor="t">
            <a:spAutoFit/>
          </a:bodyPr>
          <a:lstStyle/>
          <a:p>
            <a:pPr algn="l">
              <a:lnSpc>
                <a:spcPts val="4459"/>
              </a:lnSpc>
            </a:pPr>
            <a:r>
              <a:rPr lang="en-US" sz="3185" dirty="0">
                <a:solidFill>
                  <a:srgbClr val="000000"/>
                </a:solidFill>
                <a:latin typeface="Canva Sans Bold"/>
                <a:ea typeface="Canva Sans Bold"/>
                <a:cs typeface="Canva Sans Bold"/>
                <a:sym typeface="Canva Sans Bold"/>
              </a:rPr>
              <a:t>3. Higher Return on Investment</a:t>
            </a:r>
          </a:p>
          <a:p>
            <a:pPr algn="l">
              <a:lnSpc>
                <a:spcPts val="4459"/>
              </a:lnSpc>
            </a:pPr>
            <a:endParaRPr lang="en-US" sz="3185" dirty="0">
              <a:solidFill>
                <a:srgbClr val="000000"/>
              </a:solidFill>
              <a:latin typeface="Canva Sans Bold"/>
              <a:ea typeface="Canva Sans Bold"/>
              <a:cs typeface="Canva Sans Bold"/>
              <a:sym typeface="Canva Sans Bold"/>
            </a:endParaRPr>
          </a:p>
          <a:p>
            <a:pPr algn="l">
              <a:lnSpc>
                <a:spcPts val="3990"/>
              </a:lnSpc>
            </a:pPr>
            <a:r>
              <a:rPr lang="en-US" sz="2850" dirty="0">
                <a:solidFill>
                  <a:srgbClr val="000000"/>
                </a:solidFill>
                <a:latin typeface="Canva Sans"/>
                <a:ea typeface="Canva Sans"/>
                <a:cs typeface="Canva Sans"/>
                <a:sym typeface="Canva Sans"/>
              </a:rPr>
              <a:t>          </a:t>
            </a:r>
            <a:r>
              <a:rPr lang="en-US" sz="3200" dirty="0">
                <a:solidFill>
                  <a:srgbClr val="000000"/>
                </a:solidFill>
                <a:ea typeface="Canva Sans Bold"/>
                <a:cs typeface="Canva Sans Bold"/>
                <a:sym typeface="Canva Sans Bold"/>
              </a:rPr>
              <a:t>Efficient Budget Allocation: Digital advertising provides more bang for your buck when compared to traditional methods, ensuring maximum impact and voter reach. </a:t>
            </a:r>
          </a:p>
          <a:p>
            <a:pPr algn="l">
              <a:lnSpc>
                <a:spcPts val="3990"/>
              </a:lnSpc>
            </a:pPr>
            <a:endParaRPr lang="en-US" sz="3200" dirty="0">
              <a:solidFill>
                <a:srgbClr val="000000"/>
              </a:solidFill>
              <a:ea typeface="Canva Sans Bold"/>
              <a:cs typeface="Canva Sans Bold"/>
              <a:sym typeface="Canva Sans Bold"/>
            </a:endParaRPr>
          </a:p>
          <a:p>
            <a:pPr algn="l">
              <a:lnSpc>
                <a:spcPts val="3990"/>
              </a:lnSpc>
            </a:pPr>
            <a:r>
              <a:rPr lang="en-US" sz="3200" dirty="0">
                <a:solidFill>
                  <a:srgbClr val="000000"/>
                </a:solidFill>
                <a:ea typeface="Canva Sans Bold"/>
                <a:cs typeface="Canva Sans Bold"/>
                <a:sym typeface="Canva Sans Bold"/>
              </a:rPr>
              <a:t>Our strategies ensure that your budget is allocated efficiently, reaching the maximum number of voters with</a:t>
            </a:r>
          </a:p>
          <a:p>
            <a:pPr algn="l">
              <a:lnSpc>
                <a:spcPts val="3990"/>
              </a:lnSpc>
            </a:pPr>
            <a:r>
              <a:rPr lang="en-US" sz="3200" dirty="0">
                <a:solidFill>
                  <a:srgbClr val="000000"/>
                </a:solidFill>
                <a:ea typeface="Canva Sans Bold"/>
                <a:cs typeface="Canva Sans Bold"/>
                <a:sym typeface="Canva Sans Bold"/>
              </a:rPr>
              <a:t>impactful messaging and subsequently resulting in winning their votes.</a:t>
            </a:r>
          </a:p>
          <a:p>
            <a:pPr algn="l">
              <a:lnSpc>
                <a:spcPts val="3990"/>
              </a:lnSpc>
            </a:pPr>
            <a:endParaRPr lang="en-US" sz="2850" dirty="0">
              <a:solidFill>
                <a:srgbClr val="000000"/>
              </a:solidFill>
              <a:ea typeface="Canva Sans Bold"/>
              <a:cs typeface="Canva Sans Bold"/>
              <a:sym typeface="Canva Sans Bold"/>
            </a:endParaRPr>
          </a:p>
          <a:p>
            <a:pPr algn="l">
              <a:lnSpc>
                <a:spcPts val="3990"/>
              </a:lnSpc>
            </a:pPr>
            <a:r>
              <a:rPr lang="en-US" sz="2850" dirty="0">
                <a:solidFill>
                  <a:srgbClr val="000000"/>
                </a:solidFill>
                <a:latin typeface="Canva Sans Bold"/>
                <a:ea typeface="Canva Sans Bold"/>
                <a:cs typeface="Canva Sans Bold"/>
                <a:sym typeface="Canva Sans Bold"/>
              </a:rPr>
              <a:t>4. Innovative and Impactful Strategies:</a:t>
            </a:r>
          </a:p>
          <a:p>
            <a:pPr algn="l">
              <a:lnSpc>
                <a:spcPts val="3990"/>
              </a:lnSpc>
            </a:pPr>
            <a:endParaRPr lang="en-US" sz="2850" dirty="0">
              <a:solidFill>
                <a:srgbClr val="000000"/>
              </a:solidFill>
              <a:latin typeface="Canva Sans Bold"/>
              <a:ea typeface="Canva Sans Bold"/>
              <a:cs typeface="Canva Sans Bold"/>
              <a:sym typeface="Canva Sans Bold"/>
            </a:endParaRPr>
          </a:p>
          <a:p>
            <a:pPr algn="l">
              <a:lnSpc>
                <a:spcPts val="3990"/>
              </a:lnSpc>
            </a:pPr>
            <a:r>
              <a:rPr lang="en-US" sz="2850" dirty="0">
                <a:solidFill>
                  <a:srgbClr val="000000"/>
                </a:solidFill>
                <a:latin typeface="Canva Sans"/>
                <a:ea typeface="Canva Sans"/>
                <a:cs typeface="Canva Sans"/>
                <a:sym typeface="Canva Sans"/>
              </a:rPr>
              <a:t>         </a:t>
            </a:r>
            <a:r>
              <a:rPr lang="en-US" sz="2850" dirty="0">
                <a:solidFill>
                  <a:srgbClr val="000000"/>
                </a:solidFill>
                <a:latin typeface="Canva Sans Bold"/>
                <a:ea typeface="Canva Sans Bold"/>
                <a:cs typeface="Canva Sans Bold"/>
                <a:sym typeface="Canva Sans Bold"/>
              </a:rPr>
              <a:t> </a:t>
            </a:r>
            <a:r>
              <a:rPr lang="en-US" sz="3200" dirty="0">
                <a:solidFill>
                  <a:srgbClr val="000000"/>
                </a:solidFill>
                <a:ea typeface="Canva Sans Bold"/>
                <a:cs typeface="Canva Sans Bold"/>
                <a:sym typeface="Canva Sans Bold"/>
              </a:rPr>
              <a:t>Fresh Approaches: Our innovative strategies align with your desire to make a significant impact, offering dynamic ways to engage voters and drive results. We understand that you want to do something different and more impactful with your campaign budget</a:t>
            </a:r>
            <a:r>
              <a:rPr lang="en-US" sz="2850" dirty="0">
                <a:solidFill>
                  <a:srgbClr val="000000"/>
                </a:solidFill>
                <a:ea typeface="Canva Sans Bold"/>
                <a:cs typeface="Canva Sans Bold"/>
                <a:sym typeface="Canva Sans Bold"/>
              </a:rPr>
              <a:t>.</a:t>
            </a:r>
          </a:p>
          <a:p>
            <a:pPr algn="l">
              <a:lnSpc>
                <a:spcPts val="3990"/>
              </a:lnSpc>
            </a:pPr>
            <a:endParaRPr lang="en-US" sz="2850" dirty="0">
              <a:solidFill>
                <a:srgbClr val="000000"/>
              </a:solidFill>
              <a:latin typeface="Canva Sans Bold"/>
              <a:ea typeface="Canva Sans Bold"/>
              <a:cs typeface="Canva Sans Bold"/>
              <a:sym typeface="Canva Sans Bold"/>
            </a:endParaRPr>
          </a:p>
          <a:p>
            <a:pPr algn="l">
              <a:lnSpc>
                <a:spcPts val="3990"/>
              </a:lnSpc>
            </a:pPr>
            <a:endParaRPr lang="en-US" sz="2850" dirty="0">
              <a:solidFill>
                <a:srgbClr val="000000"/>
              </a:solidFill>
              <a:latin typeface="Canva Sans Bold"/>
              <a:ea typeface="Canva Sans Bold"/>
              <a:cs typeface="Canva Sans Bold"/>
              <a:sym typeface="Canva Sans Bold"/>
            </a:endParaRPr>
          </a:p>
          <a:p>
            <a:pPr algn="l">
              <a:lnSpc>
                <a:spcPts val="3990"/>
              </a:lnSpc>
            </a:pPr>
            <a:endParaRPr lang="en-US" sz="2850" dirty="0">
              <a:solidFill>
                <a:srgbClr val="000000"/>
              </a:solidFill>
              <a:latin typeface="Canva Sans Bold"/>
              <a:ea typeface="Canva Sans Bold"/>
              <a:cs typeface="Canva Sans Bold"/>
              <a:sym typeface="Canva Sans Bold"/>
            </a:endParaRPr>
          </a:p>
          <a:p>
            <a:pPr algn="ctr">
              <a:lnSpc>
                <a:spcPts val="3990"/>
              </a:lnSpc>
            </a:pPr>
            <a:endParaRPr lang="en-US" sz="2850" dirty="0">
              <a:solidFill>
                <a:srgbClr val="000000"/>
              </a:solidFill>
              <a:latin typeface="Canva Sans Bold"/>
              <a:ea typeface="Canva Sans Bold"/>
              <a:cs typeface="Canva Sans Bold"/>
              <a:sym typeface="Canva Sans Bold"/>
            </a:endParaRPr>
          </a:p>
          <a:p>
            <a:pPr algn="l">
              <a:lnSpc>
                <a:spcPts val="3990"/>
              </a:lnSpc>
            </a:pPr>
            <a:endParaRPr lang="en-US" sz="2850" dirty="0">
              <a:solidFill>
                <a:srgbClr val="000000"/>
              </a:solidFill>
              <a:latin typeface="Canva Sans Bold"/>
              <a:ea typeface="Canva Sans Bold"/>
              <a:cs typeface="Canva Sans Bold"/>
              <a:sym typeface="Canva Sans Bold"/>
            </a:endParaRPr>
          </a:p>
        </p:txBody>
      </p:sp>
      <p:sp>
        <p:nvSpPr>
          <p:cNvPr id="3" name="Freeform 3"/>
          <p:cNvSpPr/>
          <p:nvPr/>
        </p:nvSpPr>
        <p:spPr>
          <a:xfrm>
            <a:off x="26808" y="3160900"/>
            <a:ext cx="925692" cy="388790"/>
          </a:xfrm>
          <a:custGeom>
            <a:avLst/>
            <a:gdLst/>
            <a:ahLst/>
            <a:cxnLst/>
            <a:rect l="l" t="t" r="r" b="b"/>
            <a:pathLst>
              <a:path w="925692" h="388790">
                <a:moveTo>
                  <a:pt x="0" y="0"/>
                </a:moveTo>
                <a:lnTo>
                  <a:pt x="925692" y="0"/>
                </a:lnTo>
                <a:lnTo>
                  <a:pt x="925692" y="388790"/>
                </a:lnTo>
                <a:lnTo>
                  <a:pt x="0" y="388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6808" y="7128997"/>
            <a:ext cx="925692" cy="388790"/>
          </a:xfrm>
          <a:custGeom>
            <a:avLst/>
            <a:gdLst/>
            <a:ahLst/>
            <a:cxnLst/>
            <a:rect l="l" t="t" r="r" b="b"/>
            <a:pathLst>
              <a:path w="925692" h="388790">
                <a:moveTo>
                  <a:pt x="0" y="0"/>
                </a:moveTo>
                <a:lnTo>
                  <a:pt x="925692" y="0"/>
                </a:lnTo>
                <a:lnTo>
                  <a:pt x="925692" y="388790"/>
                </a:lnTo>
                <a:lnTo>
                  <a:pt x="0" y="388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6484843" y="125266"/>
            <a:ext cx="4770608" cy="1806868"/>
          </a:xfrm>
          <a:custGeom>
            <a:avLst/>
            <a:gdLst/>
            <a:ahLst/>
            <a:cxnLst/>
            <a:rect l="l" t="t" r="r" b="b"/>
            <a:pathLst>
              <a:path w="4770608" h="1806868">
                <a:moveTo>
                  <a:pt x="0" y="0"/>
                </a:moveTo>
                <a:lnTo>
                  <a:pt x="4770608" y="0"/>
                </a:lnTo>
                <a:lnTo>
                  <a:pt x="4770608" y="1806868"/>
                </a:lnTo>
                <a:lnTo>
                  <a:pt x="0" y="1806868"/>
                </a:lnTo>
                <a:lnTo>
                  <a:pt x="0" y="0"/>
                </a:lnTo>
                <a:close/>
              </a:path>
            </a:pathLst>
          </a:custGeom>
          <a:blipFill>
            <a:blip r:embed="rId4">
              <a:alphaModFix amt="31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0"/>
            <a:ext cx="5380720" cy="5400358"/>
          </a:xfrm>
          <a:custGeom>
            <a:avLst/>
            <a:gdLst/>
            <a:ahLst/>
            <a:cxnLst/>
            <a:rect l="l" t="t" r="r" b="b"/>
            <a:pathLst>
              <a:path w="5380720" h="5400358">
                <a:moveTo>
                  <a:pt x="0" y="0"/>
                </a:moveTo>
                <a:lnTo>
                  <a:pt x="5380720" y="0"/>
                </a:lnTo>
                <a:lnTo>
                  <a:pt x="5380720" y="5400358"/>
                </a:lnTo>
                <a:lnTo>
                  <a:pt x="0" y="5400358"/>
                </a:lnTo>
                <a:lnTo>
                  <a:pt x="0" y="0"/>
                </a:lnTo>
                <a:close/>
              </a:path>
            </a:pathLst>
          </a:custGeom>
          <a:blipFill>
            <a:blip r:embed="rId6">
              <a:alphaModFix amt="35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0682085" y="5143500"/>
            <a:ext cx="7605915" cy="5143500"/>
          </a:xfrm>
          <a:custGeom>
            <a:avLst/>
            <a:gdLst/>
            <a:ahLst/>
            <a:cxnLst/>
            <a:rect l="l" t="t" r="r" b="b"/>
            <a:pathLst>
              <a:path w="7605915" h="5143500">
                <a:moveTo>
                  <a:pt x="0" y="0"/>
                </a:moveTo>
                <a:lnTo>
                  <a:pt x="7605915" y="0"/>
                </a:lnTo>
                <a:lnTo>
                  <a:pt x="7605915" y="5143500"/>
                </a:lnTo>
                <a:lnTo>
                  <a:pt x="0" y="5143500"/>
                </a:lnTo>
                <a:lnTo>
                  <a:pt x="0" y="0"/>
                </a:lnTo>
                <a:close/>
              </a:path>
            </a:pathLst>
          </a:custGeom>
          <a:blipFill>
            <a:blip r:embed="rId8">
              <a:alphaModFix amt="14000"/>
            </a:blip>
            <a:stretch>
              <a:fillRect/>
            </a:stretch>
          </a:blipFill>
        </p:spPr>
        <p:txBody>
          <a:bodyPr/>
          <a:lstStyle/>
          <a:p>
            <a:endParaRPr lang="en-US"/>
          </a:p>
        </p:txBody>
      </p:sp>
      <p:sp>
        <p:nvSpPr>
          <p:cNvPr id="8" name="TextBox 8"/>
          <p:cNvSpPr txBox="1"/>
          <p:nvPr/>
        </p:nvSpPr>
        <p:spPr>
          <a:xfrm>
            <a:off x="9651227" y="415290"/>
            <a:ext cx="5579071" cy="613410"/>
          </a:xfrm>
          <a:prstGeom prst="rect">
            <a:avLst/>
          </a:prstGeom>
        </p:spPr>
        <p:txBody>
          <a:bodyPr lIns="0" tIns="0" rIns="0" bIns="0" rtlCol="0" anchor="t">
            <a:spAutoFit/>
          </a:bodyPr>
          <a:lstStyle/>
          <a:p>
            <a:pPr algn="ctr">
              <a:lnSpc>
                <a:spcPts val="5039"/>
              </a:lnSpc>
            </a:pPr>
            <a:r>
              <a:rPr lang="en-US" sz="3599">
                <a:solidFill>
                  <a:srgbClr val="000000"/>
                </a:solidFill>
                <a:latin typeface="Canva Sans Bold"/>
                <a:ea typeface="Canva Sans Bold"/>
                <a:cs typeface="Canva Sans Bold"/>
                <a:sym typeface="Canva Sans Bold"/>
              </a:rPr>
              <a:t>choose us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5115" y="288578"/>
            <a:ext cx="3703770" cy="3375061"/>
          </a:xfrm>
          <a:custGeom>
            <a:avLst/>
            <a:gdLst/>
            <a:ahLst/>
            <a:cxnLst/>
            <a:rect l="l" t="t" r="r" b="b"/>
            <a:pathLst>
              <a:path w="3703770" h="3375061">
                <a:moveTo>
                  <a:pt x="0" y="0"/>
                </a:moveTo>
                <a:lnTo>
                  <a:pt x="3703770" y="0"/>
                </a:lnTo>
                <a:lnTo>
                  <a:pt x="3703770" y="3375060"/>
                </a:lnTo>
                <a:lnTo>
                  <a:pt x="0" y="3375060"/>
                </a:lnTo>
                <a:lnTo>
                  <a:pt x="0" y="0"/>
                </a:lnTo>
                <a:close/>
              </a:path>
            </a:pathLst>
          </a:custGeom>
          <a:blipFill>
            <a:blip r:embed="rId2">
              <a:alphaModFix amt="39000"/>
            </a:blip>
            <a:stretch>
              <a:fillRect/>
            </a:stretch>
          </a:blipFill>
        </p:spPr>
        <p:txBody>
          <a:bodyPr/>
          <a:lstStyle/>
          <a:p>
            <a:endParaRPr lang="en-US"/>
          </a:p>
        </p:txBody>
      </p:sp>
      <p:sp>
        <p:nvSpPr>
          <p:cNvPr id="3" name="TextBox 3"/>
          <p:cNvSpPr txBox="1"/>
          <p:nvPr/>
        </p:nvSpPr>
        <p:spPr>
          <a:xfrm>
            <a:off x="4087153" y="-85725"/>
            <a:ext cx="7183239" cy="778497"/>
          </a:xfrm>
          <a:prstGeom prst="rect">
            <a:avLst/>
          </a:prstGeom>
        </p:spPr>
        <p:txBody>
          <a:bodyPr lIns="0" tIns="0" rIns="0" bIns="0" rtlCol="0" anchor="t">
            <a:spAutoFit/>
          </a:bodyPr>
          <a:lstStyle/>
          <a:p>
            <a:pPr algn="ctr">
              <a:lnSpc>
                <a:spcPts val="6440"/>
              </a:lnSpc>
            </a:pPr>
            <a:r>
              <a:rPr lang="en-US" sz="4600">
                <a:solidFill>
                  <a:srgbClr val="000000"/>
                </a:solidFill>
                <a:latin typeface="Canva Sans Bold"/>
                <a:ea typeface="Canva Sans Bold"/>
                <a:cs typeface="Canva Sans Bold"/>
                <a:sym typeface="Canva Sans Bold"/>
              </a:rPr>
              <a:t>Target Audience Analysis</a:t>
            </a:r>
          </a:p>
        </p:txBody>
      </p:sp>
      <p:sp>
        <p:nvSpPr>
          <p:cNvPr id="4" name="TextBox 4"/>
          <p:cNvSpPr txBox="1"/>
          <p:nvPr/>
        </p:nvSpPr>
        <p:spPr>
          <a:xfrm>
            <a:off x="515992" y="1976108"/>
            <a:ext cx="17791673" cy="1725930"/>
          </a:xfrm>
          <a:prstGeom prst="rect">
            <a:avLst/>
          </a:prstGeom>
        </p:spPr>
        <p:txBody>
          <a:bodyPr lIns="0" tIns="0" rIns="0" bIns="0" rtlCol="0" anchor="t">
            <a:spAutoFit/>
          </a:bodyPr>
          <a:lstStyle/>
          <a:p>
            <a:pPr algn="l">
              <a:lnSpc>
                <a:spcPts val="4620"/>
              </a:lnSpc>
            </a:pPr>
            <a:r>
              <a:rPr lang="en-US" sz="3300" dirty="0">
                <a:solidFill>
                  <a:srgbClr val="000000"/>
                </a:solidFill>
                <a:ea typeface="Canva Sans Bold"/>
                <a:cs typeface="Canva Sans Bold"/>
                <a:sym typeface="Canva Sans Bold"/>
              </a:rPr>
              <a:t>Using our data-driven insights, we’ve identified key demographic segments with high potential for voter engagement. Here’s a breakdown:</a:t>
            </a:r>
          </a:p>
          <a:p>
            <a:pPr algn="l">
              <a:lnSpc>
                <a:spcPts val="4620"/>
              </a:lnSpc>
            </a:pPr>
            <a:r>
              <a:rPr lang="en-US" sz="3300" dirty="0">
                <a:solidFill>
                  <a:srgbClr val="000000"/>
                </a:solidFill>
                <a:latin typeface="Canva Sans Bold"/>
                <a:ea typeface="Canva Sans Bold"/>
                <a:cs typeface="Canva Sans Bold"/>
                <a:sym typeface="Canva Sans Bold"/>
              </a:rPr>
              <a:t>1. Educational Levels:</a:t>
            </a:r>
          </a:p>
        </p:txBody>
      </p:sp>
      <p:sp>
        <p:nvSpPr>
          <p:cNvPr id="5" name="TextBox 5"/>
          <p:cNvSpPr txBox="1"/>
          <p:nvPr/>
        </p:nvSpPr>
        <p:spPr>
          <a:xfrm>
            <a:off x="764544" y="9150444"/>
            <a:ext cx="10179196" cy="454868"/>
          </a:xfrm>
          <a:prstGeom prst="rect">
            <a:avLst/>
          </a:prstGeom>
        </p:spPr>
        <p:txBody>
          <a:bodyPr wrap="square" lIns="0" tIns="0" rIns="0" bIns="0" rtlCol="0" anchor="t">
            <a:spAutoFit/>
          </a:bodyPr>
          <a:lstStyle/>
          <a:p>
            <a:pPr algn="ctr">
              <a:lnSpc>
                <a:spcPts val="3780"/>
              </a:lnSpc>
            </a:pPr>
            <a:r>
              <a:rPr lang="en-US" sz="2700" dirty="0">
                <a:solidFill>
                  <a:srgbClr val="000000"/>
                </a:solidFill>
                <a:latin typeface="Canva Sans"/>
                <a:ea typeface="Canva Sans"/>
                <a:cs typeface="Canva Sans"/>
                <a:sym typeface="Canva Sans"/>
              </a:rPr>
              <a:t>Fig 1: Average voting frequency by  voter educational level</a:t>
            </a:r>
          </a:p>
        </p:txBody>
      </p:sp>
      <p:sp>
        <p:nvSpPr>
          <p:cNvPr id="7" name="TextBox 7"/>
          <p:cNvSpPr txBox="1"/>
          <p:nvPr/>
        </p:nvSpPr>
        <p:spPr>
          <a:xfrm>
            <a:off x="13730748" y="5781894"/>
            <a:ext cx="4168677" cy="3595984"/>
          </a:xfrm>
          <a:prstGeom prst="rect">
            <a:avLst/>
          </a:prstGeom>
        </p:spPr>
        <p:txBody>
          <a:bodyPr wrap="square" lIns="0" tIns="0" rIns="0" bIns="0" rtlCol="0" anchor="t">
            <a:spAutoFit/>
          </a:bodyPr>
          <a:lstStyle/>
          <a:p>
            <a:pPr algn="ctr">
              <a:lnSpc>
                <a:spcPts val="3229"/>
              </a:lnSpc>
            </a:pPr>
            <a:r>
              <a:rPr lang="en-US" sz="2306" dirty="0">
                <a:solidFill>
                  <a:srgbClr val="000000"/>
                </a:solidFill>
                <a:latin typeface="Canva Sans"/>
                <a:ea typeface="Canva Sans"/>
                <a:cs typeface="Canva Sans"/>
                <a:sym typeface="Canva Sans"/>
              </a:rPr>
              <a:t> </a:t>
            </a:r>
            <a:r>
              <a:rPr lang="en-US" sz="2306" dirty="0">
                <a:solidFill>
                  <a:srgbClr val="000000"/>
                </a:solidFill>
                <a:latin typeface="Canva Sans Bold"/>
                <a:ea typeface="Canva Sans Bold"/>
                <a:cs typeface="Canva Sans Bold"/>
                <a:sym typeface="Canva Sans Bold"/>
              </a:rPr>
              <a:t>High Engagement</a:t>
            </a:r>
          </a:p>
          <a:p>
            <a:pPr algn="ctr">
              <a:lnSpc>
                <a:spcPts val="2529"/>
              </a:lnSpc>
            </a:pPr>
            <a:r>
              <a:rPr lang="en-US" sz="1806" dirty="0">
                <a:solidFill>
                  <a:srgbClr val="000000"/>
                </a:solidFill>
                <a:latin typeface="Canva Sans"/>
                <a:ea typeface="Canva Sans"/>
                <a:cs typeface="Canva Sans"/>
                <a:sym typeface="Canva Sans"/>
              </a:rPr>
              <a:t>Fayette County data shows that highly educated</a:t>
            </a:r>
          </a:p>
          <a:p>
            <a:pPr algn="ctr">
              <a:lnSpc>
                <a:spcPts val="2529"/>
              </a:lnSpc>
            </a:pPr>
            <a:r>
              <a:rPr lang="en-US" sz="1806" dirty="0">
                <a:solidFill>
                  <a:srgbClr val="000000"/>
                </a:solidFill>
                <a:latin typeface="Canva Sans"/>
                <a:ea typeface="Canva Sans"/>
                <a:cs typeface="Canva Sans"/>
                <a:sym typeface="Canva Sans"/>
              </a:rPr>
              <a:t>individuals, including those with graduate, bachelor, vocational, and</a:t>
            </a:r>
          </a:p>
          <a:p>
            <a:pPr algn="ctr">
              <a:lnSpc>
                <a:spcPts val="2529"/>
              </a:lnSpc>
            </a:pPr>
            <a:r>
              <a:rPr lang="en-US" sz="1806" dirty="0">
                <a:solidFill>
                  <a:srgbClr val="000000"/>
                </a:solidFill>
                <a:latin typeface="Canva Sans"/>
                <a:ea typeface="Canva Sans"/>
                <a:cs typeface="Canva Sans"/>
                <a:sym typeface="Canva Sans"/>
              </a:rPr>
              <a:t>technical degrees, show higher voting frequencies. This demographic</a:t>
            </a:r>
          </a:p>
          <a:p>
            <a:pPr algn="ctr">
              <a:lnSpc>
                <a:spcPts val="2529"/>
              </a:lnSpc>
            </a:pPr>
            <a:r>
              <a:rPr lang="en-US" sz="1806" dirty="0">
                <a:solidFill>
                  <a:srgbClr val="000000"/>
                </a:solidFill>
                <a:latin typeface="Canva Sans"/>
                <a:ea typeface="Canva Sans"/>
                <a:cs typeface="Canva Sans"/>
                <a:sym typeface="Canva Sans"/>
              </a:rPr>
              <a:t>tends to be concerned with job creation and vocational opportunities,</a:t>
            </a:r>
          </a:p>
          <a:p>
            <a:pPr algn="ctr">
              <a:lnSpc>
                <a:spcPts val="2529"/>
              </a:lnSpc>
            </a:pPr>
            <a:r>
              <a:rPr lang="en-US" sz="1806" dirty="0">
                <a:solidFill>
                  <a:srgbClr val="000000"/>
                </a:solidFill>
                <a:latin typeface="Canva Sans"/>
                <a:ea typeface="Canva Sans"/>
                <a:cs typeface="Canva Sans"/>
                <a:sym typeface="Canva Sans"/>
              </a:rPr>
              <a:t>making them politically engaged. </a:t>
            </a:r>
          </a:p>
        </p:txBody>
      </p:sp>
      <p:pic>
        <p:nvPicPr>
          <p:cNvPr id="9" name="Picture 8" descr="A graph of a graph&#10;&#10;Description automatically generated with medium confidence">
            <a:extLst>
              <a:ext uri="{FF2B5EF4-FFF2-40B4-BE49-F238E27FC236}">
                <a16:creationId xmlns:a16="http://schemas.microsoft.com/office/drawing/2014/main" id="{DDB85F61-552A-4C58-77F2-7470086D5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4" y="3702038"/>
            <a:ext cx="12951456" cy="54038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2000" y="6591300"/>
            <a:ext cx="16535400" cy="3586110"/>
          </a:xfrm>
          <a:prstGeom prst="rect">
            <a:avLst/>
          </a:prstGeom>
        </p:spPr>
        <p:txBody>
          <a:bodyPr wrap="square" lIns="0" tIns="0" rIns="0" bIns="0" rtlCol="0" anchor="t">
            <a:spAutoFit/>
          </a:bodyPr>
          <a:lstStyle/>
          <a:p>
            <a:pPr>
              <a:lnSpc>
                <a:spcPts val="4759"/>
              </a:lnSpc>
            </a:pPr>
            <a:r>
              <a:rPr lang="en-US" sz="3399" dirty="0">
                <a:solidFill>
                  <a:srgbClr val="000000"/>
                </a:solidFill>
                <a:latin typeface="Canva Sans Bold"/>
                <a:ea typeface="Canva Sans Bold"/>
                <a:cs typeface="Canva Sans Bold"/>
                <a:sym typeface="Canva Sans Bold"/>
              </a:rPr>
              <a:t>         Mid and Low-Income Earners: </a:t>
            </a:r>
          </a:p>
          <a:p>
            <a:pPr marL="457200" indent="-457200" algn="l">
              <a:lnSpc>
                <a:spcPts val="3920"/>
              </a:lnSpc>
              <a:buFont typeface="Arial" panose="020B0604020202020204" pitchFamily="34" charset="0"/>
              <a:buChar char="•"/>
            </a:pPr>
            <a:r>
              <a:rPr lang="en-US" sz="2800" dirty="0">
                <a:solidFill>
                  <a:srgbClr val="000000"/>
                </a:solidFill>
                <a:ea typeface="Canva Sans Bold"/>
                <a:cs typeface="Canva Sans Bold"/>
                <a:sym typeface="Canva Sans Bold"/>
              </a:rPr>
              <a:t>Data reveals that mid-income earners ($75,000 - $250,000+) and low-income earners ($15,000 - $75,000) demonstrate significant voting frequencies. Engaging mid-income earners who vote regularly is crucial. </a:t>
            </a:r>
          </a:p>
          <a:p>
            <a:pPr marL="457200" indent="-457200" algn="l">
              <a:lnSpc>
                <a:spcPts val="3920"/>
              </a:lnSpc>
              <a:buFont typeface="Arial" panose="020B0604020202020204" pitchFamily="34" charset="0"/>
              <a:buChar char="•"/>
            </a:pPr>
            <a:endParaRPr lang="en-US" sz="2800" dirty="0">
              <a:solidFill>
                <a:srgbClr val="000000"/>
              </a:solidFill>
              <a:ea typeface="Canva Sans Bold"/>
              <a:cs typeface="Canva Sans Bold"/>
              <a:sym typeface="Canva Sans Bold"/>
            </a:endParaRPr>
          </a:p>
          <a:p>
            <a:pPr marL="457200" indent="-457200" algn="l">
              <a:lnSpc>
                <a:spcPts val="3920"/>
              </a:lnSpc>
              <a:buFont typeface="Arial" panose="020B0604020202020204" pitchFamily="34" charset="0"/>
              <a:buChar char="•"/>
            </a:pPr>
            <a:r>
              <a:rPr lang="en-US" sz="2800" dirty="0">
                <a:solidFill>
                  <a:srgbClr val="000000"/>
                </a:solidFill>
                <a:ea typeface="Canva Sans Bold"/>
                <a:cs typeface="Canva Sans Bold"/>
                <a:sym typeface="Canva Sans Bold"/>
              </a:rPr>
              <a:t>Additionally, young working-class voters (ages 18-35) in the low-income range, who are underrepresented in voter turnout but highly active online, can be targeted with compelling digital content focusing on practical issues such as healthcare, job security, and economic stability.</a:t>
            </a:r>
          </a:p>
        </p:txBody>
      </p:sp>
      <p:sp>
        <p:nvSpPr>
          <p:cNvPr id="3" name="Freeform 3"/>
          <p:cNvSpPr/>
          <p:nvPr/>
        </p:nvSpPr>
        <p:spPr>
          <a:xfrm>
            <a:off x="1028700" y="3394563"/>
            <a:ext cx="925692" cy="388790"/>
          </a:xfrm>
          <a:custGeom>
            <a:avLst/>
            <a:gdLst/>
            <a:ahLst/>
            <a:cxnLst/>
            <a:rect l="l" t="t" r="r" b="b"/>
            <a:pathLst>
              <a:path w="925692" h="388790">
                <a:moveTo>
                  <a:pt x="0" y="0"/>
                </a:moveTo>
                <a:lnTo>
                  <a:pt x="925692" y="0"/>
                </a:lnTo>
                <a:lnTo>
                  <a:pt x="925692" y="388790"/>
                </a:lnTo>
                <a:lnTo>
                  <a:pt x="0" y="388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0"/>
            <a:ext cx="5380720" cy="5400358"/>
          </a:xfrm>
          <a:custGeom>
            <a:avLst/>
            <a:gdLst/>
            <a:ahLst/>
            <a:cxnLst/>
            <a:rect l="l" t="t" r="r" b="b"/>
            <a:pathLst>
              <a:path w="5380720" h="5400358">
                <a:moveTo>
                  <a:pt x="0" y="0"/>
                </a:moveTo>
                <a:lnTo>
                  <a:pt x="5380720" y="0"/>
                </a:lnTo>
                <a:lnTo>
                  <a:pt x="5380720" y="5400358"/>
                </a:lnTo>
                <a:lnTo>
                  <a:pt x="0" y="5400358"/>
                </a:lnTo>
                <a:lnTo>
                  <a:pt x="0" y="0"/>
                </a:lnTo>
                <a:close/>
              </a:path>
            </a:pathLst>
          </a:custGeom>
          <a:blipFill>
            <a:blip r:embed="rId4">
              <a:alphaModFix amt="23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419836" y="962025"/>
            <a:ext cx="12818468" cy="58039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2. Income Bracket</a:t>
            </a:r>
          </a:p>
        </p:txBody>
      </p:sp>
      <p:pic>
        <p:nvPicPr>
          <p:cNvPr id="8" name="Picture 7" descr="A blue and white bar graph&#10;&#10;Description automatically generated">
            <a:extLst>
              <a:ext uri="{FF2B5EF4-FFF2-40B4-BE49-F238E27FC236}">
                <a16:creationId xmlns:a16="http://schemas.microsoft.com/office/drawing/2014/main" id="{B87E97C1-BECE-A5F2-A8B0-DE79DCBF7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529329"/>
            <a:ext cx="11834476" cy="5341315"/>
          </a:xfrm>
          <a:prstGeom prst="rect">
            <a:avLst/>
          </a:prstGeom>
        </p:spPr>
      </p:pic>
      <p:sp>
        <p:nvSpPr>
          <p:cNvPr id="9" name="TextBox 5">
            <a:extLst>
              <a:ext uri="{FF2B5EF4-FFF2-40B4-BE49-F238E27FC236}">
                <a16:creationId xmlns:a16="http://schemas.microsoft.com/office/drawing/2014/main" id="{0AA06F99-AE84-B361-4CDF-2D9F7B050181}"/>
              </a:ext>
            </a:extLst>
          </p:cNvPr>
          <p:cNvSpPr txBox="1"/>
          <p:nvPr/>
        </p:nvSpPr>
        <p:spPr>
          <a:xfrm>
            <a:off x="6172200" y="5889080"/>
            <a:ext cx="10179196" cy="454868"/>
          </a:xfrm>
          <a:prstGeom prst="rect">
            <a:avLst/>
          </a:prstGeom>
        </p:spPr>
        <p:txBody>
          <a:bodyPr wrap="square" lIns="0" tIns="0" rIns="0" bIns="0" rtlCol="0" anchor="t">
            <a:spAutoFit/>
          </a:bodyPr>
          <a:lstStyle/>
          <a:p>
            <a:pPr algn="ctr">
              <a:lnSpc>
                <a:spcPts val="3780"/>
              </a:lnSpc>
            </a:pPr>
            <a:r>
              <a:rPr lang="en-US" sz="2700" dirty="0">
                <a:solidFill>
                  <a:srgbClr val="000000"/>
                </a:solidFill>
                <a:latin typeface="Canva Sans"/>
                <a:ea typeface="Canva Sans"/>
                <a:cs typeface="Canva Sans"/>
                <a:sym typeface="Canva Sans"/>
              </a:rPr>
              <a:t>Fig 2: Average voting frequency by  Estimated voter Income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7807" y="3617767"/>
            <a:ext cx="756509" cy="317734"/>
          </a:xfrm>
          <a:custGeom>
            <a:avLst/>
            <a:gdLst/>
            <a:ahLst/>
            <a:cxnLst/>
            <a:rect l="l" t="t" r="r" b="b"/>
            <a:pathLst>
              <a:path w="756509" h="317734">
                <a:moveTo>
                  <a:pt x="0" y="0"/>
                </a:moveTo>
                <a:lnTo>
                  <a:pt x="756509" y="0"/>
                </a:lnTo>
                <a:lnTo>
                  <a:pt x="756509" y="317733"/>
                </a:lnTo>
                <a:lnTo>
                  <a:pt x="0" y="3177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0"/>
            <a:ext cx="5380720" cy="5400358"/>
          </a:xfrm>
          <a:custGeom>
            <a:avLst/>
            <a:gdLst/>
            <a:ahLst/>
            <a:cxnLst/>
            <a:rect l="l" t="t" r="r" b="b"/>
            <a:pathLst>
              <a:path w="5380720" h="5400358">
                <a:moveTo>
                  <a:pt x="0" y="0"/>
                </a:moveTo>
                <a:lnTo>
                  <a:pt x="5380720" y="0"/>
                </a:lnTo>
                <a:lnTo>
                  <a:pt x="5380720" y="5400358"/>
                </a:lnTo>
                <a:lnTo>
                  <a:pt x="0" y="5400358"/>
                </a:lnTo>
                <a:lnTo>
                  <a:pt x="0" y="0"/>
                </a:lnTo>
                <a:close/>
              </a:path>
            </a:pathLst>
          </a:custGeom>
          <a:blipFill>
            <a:blip r:embed="rId4">
              <a:alphaModFix amt="23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699070" y="6463742"/>
            <a:ext cx="16889859" cy="3201389"/>
          </a:xfrm>
          <a:prstGeom prst="rect">
            <a:avLst/>
          </a:prstGeom>
        </p:spPr>
        <p:txBody>
          <a:bodyPr lIns="0" tIns="0" rIns="0" bIns="0" rtlCol="0" anchor="t">
            <a:spAutoFit/>
          </a:bodyPr>
          <a:lstStyle/>
          <a:p>
            <a:pPr algn="l">
              <a:lnSpc>
                <a:spcPts val="4759"/>
              </a:lnSpc>
            </a:pPr>
            <a:r>
              <a:rPr lang="en-US" sz="3399" dirty="0">
                <a:solidFill>
                  <a:srgbClr val="000000"/>
                </a:solidFill>
                <a:ea typeface="Canva Sans Bold"/>
                <a:cs typeface="Canva Sans Bold"/>
                <a:sym typeface="Canva Sans Bold"/>
              </a:rPr>
              <a:t>Mixed Households and Female Voters: </a:t>
            </a:r>
          </a:p>
          <a:p>
            <a:pPr algn="l">
              <a:lnSpc>
                <a:spcPts val="4759"/>
              </a:lnSpc>
            </a:pPr>
            <a:endParaRPr lang="en-US" sz="3399" dirty="0">
              <a:solidFill>
                <a:srgbClr val="000000"/>
              </a:solidFill>
              <a:ea typeface="Canva Sans Bold"/>
              <a:cs typeface="Canva Sans Bold"/>
              <a:sym typeface="Canva Sans Bold"/>
            </a:endParaRPr>
          </a:p>
          <a:p>
            <a:pPr marL="457200" indent="-457200" algn="l">
              <a:lnSpc>
                <a:spcPts val="3919"/>
              </a:lnSpc>
              <a:buFont typeface="Arial" panose="020B0604020202020204" pitchFamily="34" charset="0"/>
              <a:buChar char="•"/>
            </a:pPr>
            <a:r>
              <a:rPr lang="en-US" sz="2799" dirty="0">
                <a:solidFill>
                  <a:srgbClr val="000000"/>
                </a:solidFill>
                <a:ea typeface="Canva Sans Bold"/>
                <a:cs typeface="Canva Sans Bold"/>
                <a:sym typeface="Canva Sans Bold"/>
              </a:rPr>
              <a:t>Mixed-gender household and female-only households show high engagement, with women, particularly in suburban areas, being swing voters. </a:t>
            </a:r>
          </a:p>
          <a:p>
            <a:pPr marL="457200" indent="-457200" algn="l">
              <a:lnSpc>
                <a:spcPts val="3919"/>
              </a:lnSpc>
              <a:buFont typeface="Arial" panose="020B0604020202020204" pitchFamily="34" charset="0"/>
              <a:buChar char="•"/>
            </a:pPr>
            <a:endParaRPr lang="en-US" sz="2799" dirty="0">
              <a:solidFill>
                <a:srgbClr val="000000"/>
              </a:solidFill>
              <a:ea typeface="Canva Sans Bold"/>
              <a:cs typeface="Canva Sans Bold"/>
              <a:sym typeface="Canva Sans Bold"/>
            </a:endParaRPr>
          </a:p>
          <a:p>
            <a:pPr marL="457200" indent="-457200" algn="l">
              <a:lnSpc>
                <a:spcPts val="3919"/>
              </a:lnSpc>
              <a:buFont typeface="Arial" panose="020B0604020202020204" pitchFamily="34" charset="0"/>
              <a:buChar char="•"/>
            </a:pPr>
            <a:r>
              <a:rPr lang="en-US" sz="2799" dirty="0">
                <a:solidFill>
                  <a:srgbClr val="000000"/>
                </a:solidFill>
                <a:ea typeface="Canva Sans Bold"/>
                <a:cs typeface="Canva Sans Bold"/>
                <a:sym typeface="Canva Sans Bold"/>
              </a:rPr>
              <a:t>Targeting them with issues related to healthcare, education, and family welfare can effectively capture their votes.</a:t>
            </a:r>
          </a:p>
        </p:txBody>
      </p:sp>
      <p:sp>
        <p:nvSpPr>
          <p:cNvPr id="6" name="TextBox 6"/>
          <p:cNvSpPr txBox="1"/>
          <p:nvPr/>
        </p:nvSpPr>
        <p:spPr>
          <a:xfrm>
            <a:off x="546739" y="695642"/>
            <a:ext cx="2276078" cy="646430"/>
          </a:xfrm>
          <a:prstGeom prst="rect">
            <a:avLst/>
          </a:prstGeom>
        </p:spPr>
        <p:txBody>
          <a:bodyPr lIns="0" tIns="0" rIns="0" bIns="0" rtlCol="0" anchor="t">
            <a:spAutoFit/>
          </a:bodyPr>
          <a:lstStyle/>
          <a:p>
            <a:pPr algn="ctr">
              <a:lnSpc>
                <a:spcPts val="5319"/>
              </a:lnSpc>
            </a:pPr>
            <a:r>
              <a:rPr lang="en-US" sz="3799">
                <a:solidFill>
                  <a:srgbClr val="000000"/>
                </a:solidFill>
                <a:latin typeface="Canva Sans Bold"/>
                <a:ea typeface="Canva Sans Bold"/>
                <a:cs typeface="Canva Sans Bold"/>
                <a:sym typeface="Canva Sans Bold"/>
              </a:rPr>
              <a:t>3. Gender</a:t>
            </a:r>
          </a:p>
        </p:txBody>
      </p:sp>
      <p:sp>
        <p:nvSpPr>
          <p:cNvPr id="7" name="Freeform 7"/>
          <p:cNvSpPr/>
          <p:nvPr/>
        </p:nvSpPr>
        <p:spPr>
          <a:xfrm>
            <a:off x="4090109" y="0"/>
            <a:ext cx="1696763" cy="1967261"/>
          </a:xfrm>
          <a:custGeom>
            <a:avLst/>
            <a:gdLst/>
            <a:ahLst/>
            <a:cxnLst/>
            <a:rect l="l" t="t" r="r" b="b"/>
            <a:pathLst>
              <a:path w="1696763" h="1967261">
                <a:moveTo>
                  <a:pt x="0" y="0"/>
                </a:moveTo>
                <a:lnTo>
                  <a:pt x="1696763" y="0"/>
                </a:lnTo>
                <a:lnTo>
                  <a:pt x="1696763" y="1967261"/>
                </a:lnTo>
                <a:lnTo>
                  <a:pt x="0" y="1967261"/>
                </a:lnTo>
                <a:lnTo>
                  <a:pt x="0" y="0"/>
                </a:lnTo>
                <a:close/>
              </a:path>
            </a:pathLst>
          </a:custGeom>
          <a:blipFill>
            <a:blip r:embed="rId6">
              <a:alphaModFix amt="14000"/>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9" name="Picture 8" descr="A screen shot of a graph&#10;&#10;Description automatically generated">
            <a:extLst>
              <a:ext uri="{FF2B5EF4-FFF2-40B4-BE49-F238E27FC236}">
                <a16:creationId xmlns:a16="http://schemas.microsoft.com/office/drawing/2014/main" id="{F8A4A906-C884-582F-0D3C-35405BA40D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7600" y="272538"/>
            <a:ext cx="10507036" cy="5400358"/>
          </a:xfrm>
          <a:prstGeom prst="rect">
            <a:avLst/>
          </a:prstGeom>
        </p:spPr>
      </p:pic>
      <p:sp>
        <p:nvSpPr>
          <p:cNvPr id="10" name="TextBox 5">
            <a:extLst>
              <a:ext uri="{FF2B5EF4-FFF2-40B4-BE49-F238E27FC236}">
                <a16:creationId xmlns:a16="http://schemas.microsoft.com/office/drawing/2014/main" id="{A185D919-BE9A-9B66-EE26-FD7C4C678FFA}"/>
              </a:ext>
            </a:extLst>
          </p:cNvPr>
          <p:cNvSpPr txBox="1"/>
          <p:nvPr/>
        </p:nvSpPr>
        <p:spPr>
          <a:xfrm>
            <a:off x="7472516" y="5802785"/>
            <a:ext cx="10179196" cy="454868"/>
          </a:xfrm>
          <a:prstGeom prst="rect">
            <a:avLst/>
          </a:prstGeom>
        </p:spPr>
        <p:txBody>
          <a:bodyPr wrap="square" lIns="0" tIns="0" rIns="0" bIns="0" rtlCol="0" anchor="t">
            <a:spAutoFit/>
          </a:bodyPr>
          <a:lstStyle/>
          <a:p>
            <a:pPr algn="ctr">
              <a:lnSpc>
                <a:spcPts val="3780"/>
              </a:lnSpc>
            </a:pPr>
            <a:r>
              <a:rPr lang="en-US" sz="2700" dirty="0">
                <a:solidFill>
                  <a:srgbClr val="000000"/>
                </a:solidFill>
                <a:latin typeface="Canva Sans"/>
                <a:ea typeface="Canva Sans"/>
                <a:cs typeface="Canva Sans"/>
                <a:sym typeface="Canva Sans"/>
              </a:rPr>
              <a:t>Fig 3: Total voting frequency by  Household Gender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15583" y="0"/>
            <a:ext cx="2928144" cy="2342515"/>
          </a:xfrm>
          <a:custGeom>
            <a:avLst/>
            <a:gdLst/>
            <a:ahLst/>
            <a:cxnLst/>
            <a:rect l="l" t="t" r="r" b="b"/>
            <a:pathLst>
              <a:path w="2928144" h="2342515">
                <a:moveTo>
                  <a:pt x="0" y="0"/>
                </a:moveTo>
                <a:lnTo>
                  <a:pt x="2928144" y="0"/>
                </a:lnTo>
                <a:lnTo>
                  <a:pt x="2928144" y="2342515"/>
                </a:lnTo>
                <a:lnTo>
                  <a:pt x="0" y="2342515"/>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662392" y="667385"/>
            <a:ext cx="6043207" cy="646430"/>
          </a:xfrm>
          <a:prstGeom prst="rect">
            <a:avLst/>
          </a:prstGeom>
        </p:spPr>
        <p:txBody>
          <a:bodyPr wrap="square" lIns="0" tIns="0" rIns="0" bIns="0" rtlCol="0" anchor="t">
            <a:spAutoFit/>
          </a:bodyPr>
          <a:lstStyle/>
          <a:p>
            <a:pPr algn="ctr">
              <a:lnSpc>
                <a:spcPts val="5319"/>
              </a:lnSpc>
            </a:pPr>
            <a:r>
              <a:rPr lang="en-US" sz="3799" dirty="0">
                <a:solidFill>
                  <a:srgbClr val="000000"/>
                </a:solidFill>
                <a:latin typeface="Canva Sans Bold"/>
                <a:ea typeface="Canva Sans Bold"/>
                <a:cs typeface="Canva Sans Bold"/>
                <a:sym typeface="Canva Sans Bold"/>
              </a:rPr>
              <a:t>4. Ethnic Groups</a:t>
            </a:r>
          </a:p>
        </p:txBody>
      </p:sp>
      <p:sp>
        <p:nvSpPr>
          <p:cNvPr id="5" name="TextBox 5"/>
          <p:cNvSpPr txBox="1"/>
          <p:nvPr/>
        </p:nvSpPr>
        <p:spPr>
          <a:xfrm>
            <a:off x="-609600" y="8642715"/>
            <a:ext cx="11120017" cy="481330"/>
          </a:xfrm>
          <a:prstGeom prst="rect">
            <a:avLst/>
          </a:prstGeom>
        </p:spPr>
        <p:txBody>
          <a:bodyPr wrap="square" lIns="0" tIns="0" rIns="0" bIns="0" rtlCol="0" anchor="t">
            <a:spAutoFit/>
          </a:bodyPr>
          <a:lstStyle/>
          <a:p>
            <a:pPr algn="ctr">
              <a:lnSpc>
                <a:spcPts val="3920"/>
              </a:lnSpc>
            </a:pPr>
            <a:r>
              <a:rPr lang="en-US" sz="2800" dirty="0">
                <a:solidFill>
                  <a:srgbClr val="000000"/>
                </a:solidFill>
                <a:latin typeface="Canva Sans"/>
                <a:ea typeface="Canva Sans"/>
                <a:cs typeface="Canva Sans"/>
                <a:sym typeface="Canva Sans"/>
              </a:rPr>
              <a:t>Fig 4: Total voting frequency by Ethnic Group</a:t>
            </a:r>
          </a:p>
        </p:txBody>
      </p:sp>
      <p:sp>
        <p:nvSpPr>
          <p:cNvPr id="6" name="TextBox 6"/>
          <p:cNvSpPr txBox="1"/>
          <p:nvPr/>
        </p:nvSpPr>
        <p:spPr>
          <a:xfrm>
            <a:off x="12573000" y="2781300"/>
            <a:ext cx="5715000" cy="5320944"/>
          </a:xfrm>
          <a:prstGeom prst="rect">
            <a:avLst/>
          </a:prstGeom>
        </p:spPr>
        <p:txBody>
          <a:bodyPr wrap="square" lIns="0" tIns="0" rIns="0" bIns="0" rtlCol="0" anchor="t">
            <a:spAutoFit/>
          </a:bodyPr>
          <a:lstStyle/>
          <a:p>
            <a:pPr algn="ctr">
              <a:lnSpc>
                <a:spcPts val="3574"/>
              </a:lnSpc>
            </a:pPr>
            <a:r>
              <a:rPr lang="en-US" sz="2553" dirty="0">
                <a:solidFill>
                  <a:srgbClr val="000000"/>
                </a:solidFill>
                <a:ea typeface="Canva Sans Bold"/>
                <a:cs typeface="Canva Sans Bold"/>
                <a:sym typeface="Canva Sans Bold"/>
              </a:rPr>
              <a:t>Diverse Communities:</a:t>
            </a:r>
            <a:r>
              <a:rPr lang="en-US" sz="2553" dirty="0">
                <a:solidFill>
                  <a:srgbClr val="000000"/>
                </a:solidFill>
                <a:ea typeface="Canva Sans"/>
                <a:cs typeface="Canva Sans"/>
                <a:sym typeface="Canva Sans"/>
              </a:rPr>
              <a:t> </a:t>
            </a:r>
          </a:p>
          <a:p>
            <a:pPr algn="ctr">
              <a:lnSpc>
                <a:spcPts val="2874"/>
              </a:lnSpc>
            </a:pPr>
            <a:endParaRPr lang="en-US" sz="2553" dirty="0">
              <a:solidFill>
                <a:srgbClr val="000000"/>
              </a:solidFill>
              <a:ea typeface="Canva Sans"/>
              <a:cs typeface="Canva Sans"/>
              <a:sym typeface="Canva Sans"/>
            </a:endParaRPr>
          </a:p>
          <a:p>
            <a:pPr algn="l">
              <a:lnSpc>
                <a:spcPts val="3154"/>
              </a:lnSpc>
            </a:pPr>
            <a:r>
              <a:rPr lang="en-US" sz="2253" dirty="0">
                <a:solidFill>
                  <a:srgbClr val="000000"/>
                </a:solidFill>
                <a:ea typeface="Canva Sans Bold"/>
                <a:cs typeface="Canva Sans Bold"/>
                <a:sym typeface="Canva Sans Bold"/>
              </a:rPr>
              <a:t>European ethnicity voters make up a significant</a:t>
            </a:r>
          </a:p>
          <a:p>
            <a:pPr algn="l">
              <a:lnSpc>
                <a:spcPts val="3154"/>
              </a:lnSpc>
            </a:pPr>
            <a:r>
              <a:rPr lang="en-US" sz="2253" dirty="0">
                <a:solidFill>
                  <a:srgbClr val="000000"/>
                </a:solidFill>
                <a:ea typeface="Canva Sans Bold"/>
                <a:cs typeface="Canva Sans Bold"/>
                <a:sym typeface="Canva Sans Bold"/>
              </a:rPr>
              <a:t>percentage of the voting population in Fayette County.  </a:t>
            </a:r>
          </a:p>
          <a:p>
            <a:pPr algn="l">
              <a:lnSpc>
                <a:spcPts val="3154"/>
              </a:lnSpc>
            </a:pPr>
            <a:r>
              <a:rPr lang="en-US" sz="2253" dirty="0">
                <a:solidFill>
                  <a:srgbClr val="000000"/>
                </a:solidFill>
                <a:ea typeface="Canva Sans Bold"/>
                <a:cs typeface="Canva Sans Bold"/>
                <a:sym typeface="Canva Sans Bold"/>
              </a:rPr>
              <a:t>Tailoring our campaign to address their interests is logical.</a:t>
            </a:r>
          </a:p>
          <a:p>
            <a:pPr algn="l">
              <a:lnSpc>
                <a:spcPts val="3154"/>
              </a:lnSpc>
            </a:pPr>
            <a:endParaRPr lang="en-US" sz="2253" dirty="0">
              <a:solidFill>
                <a:srgbClr val="000000"/>
              </a:solidFill>
              <a:ea typeface="Canva Sans Bold"/>
              <a:cs typeface="Canva Sans Bold"/>
              <a:sym typeface="Canva Sans Bold"/>
            </a:endParaRPr>
          </a:p>
          <a:p>
            <a:pPr algn="l">
              <a:lnSpc>
                <a:spcPts val="3154"/>
              </a:lnSpc>
            </a:pPr>
            <a:r>
              <a:rPr lang="en-US" sz="2253" dirty="0">
                <a:solidFill>
                  <a:srgbClr val="000000"/>
                </a:solidFill>
                <a:ea typeface="Canva Sans Bold"/>
                <a:cs typeface="Canva Sans Bold"/>
                <a:sym typeface="Canva Sans Bold"/>
              </a:rPr>
              <a:t> Additionally, creating inclusive adverts for African Americans and Hispanics, emphasizing the unique challenges these communities face, will help boost their</a:t>
            </a:r>
          </a:p>
          <a:p>
            <a:pPr algn="l">
              <a:lnSpc>
                <a:spcPts val="3154"/>
              </a:lnSpc>
            </a:pPr>
            <a:r>
              <a:rPr lang="en-US" sz="2253" dirty="0">
                <a:solidFill>
                  <a:srgbClr val="000000"/>
                </a:solidFill>
                <a:ea typeface="Canva Sans Bold"/>
                <a:cs typeface="Canva Sans Bold"/>
                <a:sym typeface="Canva Sans Bold"/>
              </a:rPr>
              <a:t>engagement and participation</a:t>
            </a:r>
            <a:endParaRPr lang="en-US" sz="2253" dirty="0">
              <a:solidFill>
                <a:srgbClr val="000000"/>
              </a:solidFill>
              <a:latin typeface="Canva Sans Bold"/>
              <a:ea typeface="Canva Sans Bold"/>
              <a:cs typeface="Canva Sans Bold"/>
              <a:sym typeface="Canva Sans Bold"/>
            </a:endParaRPr>
          </a:p>
        </p:txBody>
      </p:sp>
      <p:pic>
        <p:nvPicPr>
          <p:cNvPr id="8" name="Picture 7" descr="A screenshot of a graph&#10;&#10;Description automatically generated">
            <a:extLst>
              <a:ext uri="{FF2B5EF4-FFF2-40B4-BE49-F238E27FC236}">
                <a16:creationId xmlns:a16="http://schemas.microsoft.com/office/drawing/2014/main" id="{ED71A6DB-4B01-BE5B-F1AB-A24267107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47" y="1748604"/>
            <a:ext cx="11573853" cy="69762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877</TotalTime>
  <Words>1209</Words>
  <Application>Microsoft Office PowerPoint</Application>
  <PresentationFormat>Custom</PresentationFormat>
  <Paragraphs>137</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Canva Sans</vt:lpstr>
      <vt:lpstr>Canva Sans Bold</vt:lpstr>
      <vt:lpstr>Bellota</vt:lpstr>
      <vt:lpstr>Calibri</vt:lpstr>
      <vt:lpstr>Arial</vt:lpstr>
      <vt:lpstr>Alice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heading</dc:title>
  <dc:creator>Motunrola Afolabi</dc:creator>
  <cp:lastModifiedBy>Jide Afolabi</cp:lastModifiedBy>
  <cp:revision>3</cp:revision>
  <dcterms:created xsi:type="dcterms:W3CDTF">2006-08-16T00:00:00Z</dcterms:created>
  <dcterms:modified xsi:type="dcterms:W3CDTF">2024-07-23T18:14:21Z</dcterms:modified>
  <dc:identifier>DAGLtarNzGI</dc:identifier>
</cp:coreProperties>
</file>